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9" r:id="rId3"/>
    <p:sldId id="261" r:id="rId4"/>
    <p:sldId id="264" r:id="rId5"/>
    <p:sldId id="262" r:id="rId6"/>
    <p:sldId id="267" r:id="rId7"/>
    <p:sldId id="283" r:id="rId8"/>
    <p:sldId id="266" r:id="rId9"/>
    <p:sldId id="271" r:id="rId10"/>
    <p:sldId id="288" r:id="rId11"/>
    <p:sldId id="280" r:id="rId12"/>
    <p:sldId id="285" r:id="rId13"/>
    <p:sldId id="274" r:id="rId14"/>
    <p:sldId id="275" r:id="rId15"/>
    <p:sldId id="286" r:id="rId16"/>
    <p:sldId id="287" r:id="rId17"/>
    <p:sldId id="289" r:id="rId18"/>
    <p:sldId id="276" r:id="rId19"/>
    <p:sldId id="290" r:id="rId20"/>
    <p:sldId id="291" r:id="rId21"/>
    <p:sldId id="279" r:id="rId22"/>
    <p:sldId id="2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dro Almeida" initials="PA" lastIdx="1" clrIdx="0"/>
  <p:cmAuthor id="2" name="bss-ieeta" initials="b"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78D8"/>
    <a:srgbClr val="50B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25"/>
    <p:restoredTop sz="94697"/>
  </p:normalViewPr>
  <p:slideViewPr>
    <p:cSldViewPr snapToGrid="0" snapToObjects="1">
      <p:cViewPr varScale="1">
        <p:scale>
          <a:sx n="62" d="100"/>
          <a:sy n="62" d="100"/>
        </p:scale>
        <p:origin x="948" y="56"/>
      </p:cViewPr>
      <p:guideLst>
        <p:guide orient="horz" pos="2160"/>
        <p:guide pos="3840"/>
      </p:guideLst>
    </p:cSldViewPr>
  </p:slideViewPr>
  <p:notesTextViewPr>
    <p:cViewPr>
      <p:scale>
        <a:sx n="1" d="1"/>
        <a:sy n="1" d="1"/>
      </p:scale>
      <p:origin x="0" y="0"/>
    </p:cViewPr>
  </p:notesTextViewPr>
  <p:notesViewPr>
    <p:cSldViewPr snapToGrid="0" snapToObjects="1">
      <p:cViewPr varScale="1">
        <p:scale>
          <a:sx n="56" d="100"/>
          <a:sy n="56" d="100"/>
        </p:scale>
        <p:origin x="-288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Marcador de Posição d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DA46A2-BC63-4D1D-B0DA-8CA0EA4F924B}" type="datetimeFigureOut">
              <a:rPr lang="en-US" smtClean="0"/>
              <a:t>6/1/2020</a:t>
            </a:fld>
            <a:endParaRPr lang="en-US"/>
          </a:p>
        </p:txBody>
      </p:sp>
      <p:sp>
        <p:nvSpPr>
          <p:cNvPr id="4" name="Marcador de Posição da Imagem do Diapositivo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Posição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6" name="Marcador de Posição do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Marcador de Posição do Número do Diapositivo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FD617E-DE40-48B9-BAA5-A0AE271AA7B5}" type="slidenum">
              <a:rPr lang="en-US" smtClean="0"/>
              <a:t>‹nº›</a:t>
            </a:fld>
            <a:endParaRPr lang="en-US"/>
          </a:p>
        </p:txBody>
      </p:sp>
    </p:spTree>
    <p:extLst>
      <p:ext uri="{BB962C8B-B14F-4D97-AF65-F5344CB8AC3E}">
        <p14:creationId xmlns:p14="http://schemas.microsoft.com/office/powerpoint/2010/main" val="1528257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6B3C-A914-4740-93A8-92824745317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E1D229B-E9FF-4740-BB85-5B0437D67B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C6945EB-5A94-D14F-95F6-47E659158C3C}"/>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6/1/2020</a:t>
            </a:fld>
            <a:endParaRPr lang="en-US"/>
          </a:p>
        </p:txBody>
      </p:sp>
      <p:sp>
        <p:nvSpPr>
          <p:cNvPr id="5" name="Footer Placeholder 4">
            <a:extLst>
              <a:ext uri="{FF2B5EF4-FFF2-40B4-BE49-F238E27FC236}">
                <a16:creationId xmlns:a16="http://schemas.microsoft.com/office/drawing/2014/main" id="{B1379790-0735-8448-8CCF-965D1DC18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755551-A1C7-F744-8281-A8AA05A57DF3}"/>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1687972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5EBE8-8AB0-0B47-9A65-DCAD1EB06A6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BD09A5B-C43A-6049-80DF-901F88A4959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EE5B7AB-EDD2-FE4C-8CE3-206AEEC46547}"/>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6/1/2020</a:t>
            </a:fld>
            <a:endParaRPr lang="en-US"/>
          </a:p>
        </p:txBody>
      </p:sp>
      <p:sp>
        <p:nvSpPr>
          <p:cNvPr id="5" name="Footer Placeholder 4">
            <a:extLst>
              <a:ext uri="{FF2B5EF4-FFF2-40B4-BE49-F238E27FC236}">
                <a16:creationId xmlns:a16="http://schemas.microsoft.com/office/drawing/2014/main" id="{361AF18C-0BDD-8B44-A5EF-E7E77C5FD7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3DD4F1-6430-CC4E-8E78-3227D49A9AF0}"/>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239470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9FE671-2FC3-7740-B8F4-97B66E739ED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2CB747D-8A9B-464C-9B00-74916980A43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3B58C26-CB1D-6C4C-A820-D862A1191A18}"/>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6/1/2020</a:t>
            </a:fld>
            <a:endParaRPr lang="en-US"/>
          </a:p>
        </p:txBody>
      </p:sp>
      <p:sp>
        <p:nvSpPr>
          <p:cNvPr id="5" name="Footer Placeholder 4">
            <a:extLst>
              <a:ext uri="{FF2B5EF4-FFF2-40B4-BE49-F238E27FC236}">
                <a16:creationId xmlns:a16="http://schemas.microsoft.com/office/drawing/2014/main" id="{D54DAF0F-3359-0546-8C39-EC5A1BF5C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212D67-9F92-694C-8003-8627E96E2A67}"/>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1926156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0BBB8-C641-1B4C-9DA6-B14138F2AC9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AB4F0A6-F8CB-FF47-AC4F-9D45A14A593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EB7AB7D-22F5-6D48-AB6E-C40B0CF3CB35}"/>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6/1/2020</a:t>
            </a:fld>
            <a:endParaRPr lang="en-US"/>
          </a:p>
        </p:txBody>
      </p:sp>
      <p:sp>
        <p:nvSpPr>
          <p:cNvPr id="5" name="Footer Placeholder 4">
            <a:extLst>
              <a:ext uri="{FF2B5EF4-FFF2-40B4-BE49-F238E27FC236}">
                <a16:creationId xmlns:a16="http://schemas.microsoft.com/office/drawing/2014/main" id="{795AE9E7-7233-8D4B-96F9-96045E7AB1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E6AC3-72DB-E543-9C0E-059D655A5674}"/>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507584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8EBA1-FDCC-2E41-B801-9149E54F622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89EA2DA-172C-5B4C-96AC-0BB0FC2470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1D8AC1E-D071-3243-85D2-7F91BD7626FD}"/>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6/1/2020</a:t>
            </a:fld>
            <a:endParaRPr lang="en-US"/>
          </a:p>
        </p:txBody>
      </p:sp>
      <p:sp>
        <p:nvSpPr>
          <p:cNvPr id="5" name="Footer Placeholder 4">
            <a:extLst>
              <a:ext uri="{FF2B5EF4-FFF2-40B4-BE49-F238E27FC236}">
                <a16:creationId xmlns:a16="http://schemas.microsoft.com/office/drawing/2014/main" id="{39388329-F8BF-AF43-B4D8-7E902E145E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E0772C-8908-F04F-A4C1-42362CE16FE0}"/>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991614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E1A0-7551-8E48-A118-D8B7AD9B126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B3F956C-614D-824B-A5ED-E265B7A12D2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FA7A332-E903-A649-A6F3-5C95EB6FBFB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DDB7FAF-C088-1D46-A223-1E2C0CCE8573}"/>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6/1/2020</a:t>
            </a:fld>
            <a:endParaRPr lang="en-US"/>
          </a:p>
        </p:txBody>
      </p:sp>
      <p:sp>
        <p:nvSpPr>
          <p:cNvPr id="6" name="Footer Placeholder 5">
            <a:extLst>
              <a:ext uri="{FF2B5EF4-FFF2-40B4-BE49-F238E27FC236}">
                <a16:creationId xmlns:a16="http://schemas.microsoft.com/office/drawing/2014/main" id="{D4E62F85-229C-2440-8155-1E40F88EC3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2EF626-B523-3C47-BE5A-7AA05968C9E7}"/>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443120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4E70F-988B-4C4C-BCEB-533C763B8EF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62BF99F-C7D6-2A48-80D0-5E00CFCCFD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3A9A6E8-3EB1-E644-8EE7-441D53AD71D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7E85C3E-E421-F44B-B16C-F7D3A61139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2470BD4-D4D2-3D4D-900F-04F7AA50FB3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94223E2-67AE-FA4E-AD4E-9604A4183DA8}"/>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6/1/2020</a:t>
            </a:fld>
            <a:endParaRPr lang="en-US"/>
          </a:p>
        </p:txBody>
      </p:sp>
      <p:sp>
        <p:nvSpPr>
          <p:cNvPr id="8" name="Footer Placeholder 7">
            <a:extLst>
              <a:ext uri="{FF2B5EF4-FFF2-40B4-BE49-F238E27FC236}">
                <a16:creationId xmlns:a16="http://schemas.microsoft.com/office/drawing/2014/main" id="{34CF10A2-B379-744E-93B0-96EB8C50C5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20A762-E154-FE4F-BFE2-B7A83CE63D52}"/>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3685398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355AC-2DBD-EE4A-8DDC-10FF7390C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F971502-51B8-8C43-9297-8812400392F8}"/>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6/1/2020</a:t>
            </a:fld>
            <a:endParaRPr lang="en-US"/>
          </a:p>
        </p:txBody>
      </p:sp>
      <p:sp>
        <p:nvSpPr>
          <p:cNvPr id="4" name="Footer Placeholder 3">
            <a:extLst>
              <a:ext uri="{FF2B5EF4-FFF2-40B4-BE49-F238E27FC236}">
                <a16:creationId xmlns:a16="http://schemas.microsoft.com/office/drawing/2014/main" id="{59742851-72B4-AD4A-80E7-FDA9B2AAEA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33021D-F762-F548-91CC-6D272B70627D}"/>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568782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1FFC5F-BCE7-7147-B4E2-0B0A45E42380}"/>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6/1/2020</a:t>
            </a:fld>
            <a:endParaRPr lang="en-US"/>
          </a:p>
        </p:txBody>
      </p:sp>
      <p:sp>
        <p:nvSpPr>
          <p:cNvPr id="3" name="Footer Placeholder 2">
            <a:extLst>
              <a:ext uri="{FF2B5EF4-FFF2-40B4-BE49-F238E27FC236}">
                <a16:creationId xmlns:a16="http://schemas.microsoft.com/office/drawing/2014/main" id="{BA5D1FC8-70F7-034E-AC09-AEA5073C21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37CF15-91C9-8B40-8AD2-4FB288C0B9C8}"/>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3044855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F455-E4AF-8343-B974-1839D1696C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DEAB3B4-A4C2-8F49-B360-74086E4F57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753048B-5A4C-CE44-AB85-6B5DDA8830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A1B4F9F-619A-5945-8A9C-5F9988A48532}"/>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6/1/2020</a:t>
            </a:fld>
            <a:endParaRPr lang="en-US"/>
          </a:p>
        </p:txBody>
      </p:sp>
      <p:sp>
        <p:nvSpPr>
          <p:cNvPr id="6" name="Footer Placeholder 5">
            <a:extLst>
              <a:ext uri="{FF2B5EF4-FFF2-40B4-BE49-F238E27FC236}">
                <a16:creationId xmlns:a16="http://schemas.microsoft.com/office/drawing/2014/main" id="{C288D0F5-83F8-D241-9764-BB1F34E245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B4A89A-5798-3F4F-B7D2-8B1E7E9ED5F1}"/>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145367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EA34E-DCEC-9147-97AD-D9C96B4ABAB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6E3F8-F3A3-9F45-92BF-48243BB7CA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222981-3BB1-4648-A915-701B552FB1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00FCF8-BCF7-624D-90CF-881D38186DF4}"/>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6/1/2020</a:t>
            </a:fld>
            <a:endParaRPr lang="en-US"/>
          </a:p>
        </p:txBody>
      </p:sp>
      <p:sp>
        <p:nvSpPr>
          <p:cNvPr id="6" name="Footer Placeholder 5">
            <a:extLst>
              <a:ext uri="{FF2B5EF4-FFF2-40B4-BE49-F238E27FC236}">
                <a16:creationId xmlns:a16="http://schemas.microsoft.com/office/drawing/2014/main" id="{855FD4B5-71FD-A446-91F8-4BF8BD1EB6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4AF525-C279-8947-BDEE-7027AD945E5D}"/>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938766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E20CE7-BD00-6244-999B-C45898B0D6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7A523C6-B849-5945-8C1D-74BBF62095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6EE72DBB-0ED8-F443-8034-5D5B0E0ECC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42EA9B-3772-1141-8CE2-6434E342D2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C0D4A9-22E6-6148-B361-409F1EB8F815}" type="slidenum">
              <a:rPr lang="en-US" smtClean="0"/>
              <a:t>‹nº›</a:t>
            </a:fld>
            <a:endParaRPr lang="en-US"/>
          </a:p>
        </p:txBody>
      </p:sp>
    </p:spTree>
    <p:extLst>
      <p:ext uri="{BB962C8B-B14F-4D97-AF65-F5344CB8AC3E}">
        <p14:creationId xmlns:p14="http://schemas.microsoft.com/office/powerpoint/2010/main" val="1717240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8C6878B-5E93-F341-AC77-2423C100D7C5}"/>
              </a:ext>
            </a:extLst>
          </p:cNvPr>
          <p:cNvSpPr txBox="1"/>
          <p:nvPr/>
        </p:nvSpPr>
        <p:spPr>
          <a:xfrm>
            <a:off x="476518" y="648301"/>
            <a:ext cx="11217499" cy="5016758"/>
          </a:xfrm>
          <a:prstGeom prst="rect">
            <a:avLst/>
          </a:prstGeom>
          <a:solidFill>
            <a:schemeClr val="bg1"/>
          </a:solidFill>
        </p:spPr>
        <p:txBody>
          <a:bodyPr wrap="square" rtlCol="0">
            <a:spAutoFit/>
          </a:bodyPr>
          <a:lstStyle/>
          <a:p>
            <a:pPr>
              <a:spcAft>
                <a:spcPts val="1200"/>
              </a:spcAft>
            </a:pPr>
            <a:r>
              <a:rPr lang="en-US" sz="3600" b="1" dirty="0">
                <a:solidFill>
                  <a:srgbClr val="50B400"/>
                </a:solidFill>
                <a:latin typeface="+mj-lt"/>
              </a:rPr>
              <a:t>HCI - Assignment n.2</a:t>
            </a:r>
          </a:p>
          <a:p>
            <a:pPr>
              <a:spcAft>
                <a:spcPts val="1200"/>
              </a:spcAft>
            </a:pPr>
            <a:r>
              <a:rPr lang="en-US" sz="2800" b="1" dirty="0">
                <a:latin typeface="+mj-lt"/>
              </a:rPr>
              <a:t>Design and prototyping of an application using a human-centered approach </a:t>
            </a:r>
          </a:p>
          <a:p>
            <a:pPr>
              <a:spcAft>
                <a:spcPts val="1200"/>
              </a:spcAft>
            </a:pPr>
            <a:endParaRPr lang="en-US" sz="3200" b="1" dirty="0">
              <a:latin typeface="+mj-lt"/>
            </a:endParaRPr>
          </a:p>
          <a:p>
            <a:pPr>
              <a:spcAft>
                <a:spcPts val="1200"/>
              </a:spcAft>
            </a:pPr>
            <a:r>
              <a:rPr lang="en-US" sz="3200" b="1" dirty="0">
                <a:latin typeface="+mj-lt"/>
              </a:rPr>
              <a:t>Final Deliverable</a:t>
            </a:r>
            <a:br>
              <a:rPr lang="en-US" sz="2800" b="1" dirty="0">
                <a:latin typeface="+mj-lt"/>
              </a:rPr>
            </a:br>
            <a:endParaRPr lang="en-US" sz="2800" b="1" dirty="0">
              <a:latin typeface="+mj-lt"/>
            </a:endParaRPr>
          </a:p>
          <a:p>
            <a:r>
              <a:rPr lang="en-US" sz="2400" b="1" dirty="0">
                <a:latin typeface="+mj-lt"/>
              </a:rPr>
              <a:t>Project Title:  </a:t>
            </a:r>
            <a:r>
              <a:rPr lang="en-US" sz="2400" dirty="0" err="1">
                <a:latin typeface="+mj-lt"/>
              </a:rPr>
              <a:t>Slinder</a:t>
            </a:r>
            <a:r>
              <a:rPr lang="en-US" sz="2400" dirty="0">
                <a:latin typeface="+mj-lt"/>
              </a:rPr>
              <a:t>, an application for finding a job or a worker</a:t>
            </a:r>
          </a:p>
          <a:p>
            <a:r>
              <a:rPr lang="en-US" sz="2400" b="1" dirty="0">
                <a:latin typeface="+mj-lt"/>
              </a:rPr>
              <a:t>Group: </a:t>
            </a:r>
            <a:r>
              <a:rPr lang="en-US" sz="2400" dirty="0">
                <a:latin typeface="+mj-lt"/>
              </a:rPr>
              <a:t>Bruno Bastos, Leandro Silva e Pedro Amaral</a:t>
            </a:r>
            <a:endParaRPr lang="en-US" sz="2400" dirty="0">
              <a:highlight>
                <a:srgbClr val="FFFF00"/>
              </a:highlight>
              <a:latin typeface="+mj-lt"/>
            </a:endParaRPr>
          </a:p>
          <a:p>
            <a:r>
              <a:rPr lang="en-US" sz="2400" b="1" dirty="0">
                <a:latin typeface="+mj-lt"/>
              </a:rPr>
              <a:t>Lab Class: </a:t>
            </a:r>
            <a:r>
              <a:rPr lang="en-US" sz="2400" dirty="0">
                <a:latin typeface="+mj-lt"/>
              </a:rPr>
              <a:t>P6</a:t>
            </a:r>
            <a:br>
              <a:rPr lang="en-US" sz="2400" dirty="0">
                <a:latin typeface="+mj-lt"/>
              </a:rPr>
            </a:br>
            <a:endParaRPr lang="en-US" sz="2400" dirty="0">
              <a:latin typeface="+mj-lt"/>
            </a:endParaRPr>
          </a:p>
          <a:p>
            <a:endParaRPr lang="en-US" sz="28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pic>
        <p:nvPicPr>
          <p:cNvPr id="14" name="Picture 13">
            <a:extLst>
              <a:ext uri="{FF2B5EF4-FFF2-40B4-BE49-F238E27FC236}">
                <a16:creationId xmlns:a16="http://schemas.microsoft.com/office/drawing/2014/main" id="{0494E2F3-B583-BA48-A4B7-4B4E701F4A97}"/>
              </a:ext>
            </a:extLst>
          </p:cNvPr>
          <p:cNvPicPr>
            <a:picLocks noChangeAspect="1"/>
          </p:cNvPicPr>
          <p:nvPr/>
        </p:nvPicPr>
        <p:blipFill>
          <a:blip r:embed="rId2"/>
          <a:stretch>
            <a:fillRect/>
          </a:stretch>
        </p:blipFill>
        <p:spPr>
          <a:xfrm>
            <a:off x="8524156" y="334799"/>
            <a:ext cx="3169861" cy="627005"/>
          </a:xfrm>
          <a:prstGeom prst="rect">
            <a:avLst/>
          </a:prstGeom>
        </p:spPr>
      </p:pic>
    </p:spTree>
    <p:extLst>
      <p:ext uri="{BB962C8B-B14F-4D97-AF65-F5344CB8AC3E}">
        <p14:creationId xmlns:p14="http://schemas.microsoft.com/office/powerpoint/2010/main" val="2757485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10</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Low Fidelity Prototype</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pic>
        <p:nvPicPr>
          <p:cNvPr id="13" name="Imagem 12">
            <a:extLst>
              <a:ext uri="{FF2B5EF4-FFF2-40B4-BE49-F238E27FC236}">
                <a16:creationId xmlns:a16="http://schemas.microsoft.com/office/drawing/2014/main" id="{6EE63F77-2778-4B6F-9324-15CFC491C485}"/>
              </a:ext>
            </a:extLst>
          </p:cNvPr>
          <p:cNvPicPr>
            <a:picLocks noChangeAspect="1"/>
          </p:cNvPicPr>
          <p:nvPr/>
        </p:nvPicPr>
        <p:blipFill>
          <a:blip r:embed="rId2"/>
          <a:stretch>
            <a:fillRect/>
          </a:stretch>
        </p:blipFill>
        <p:spPr>
          <a:xfrm>
            <a:off x="5825104" y="0"/>
            <a:ext cx="6377287" cy="3598121"/>
          </a:xfrm>
          <a:prstGeom prst="rect">
            <a:avLst/>
          </a:prstGeom>
        </p:spPr>
      </p:pic>
      <p:pic>
        <p:nvPicPr>
          <p:cNvPr id="2" name="Picture 2">
            <a:extLst>
              <a:ext uri="{FF2B5EF4-FFF2-40B4-BE49-F238E27FC236}">
                <a16:creationId xmlns:a16="http://schemas.microsoft.com/office/drawing/2014/main" id="{359DA874-A790-4A0E-BA4B-F0CCFAB4F0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78" b="11408"/>
          <a:stretch/>
        </p:blipFill>
        <p:spPr bwMode="auto">
          <a:xfrm>
            <a:off x="5900778" y="2990130"/>
            <a:ext cx="6225938" cy="308840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07054D3A-18D3-42D6-B5B4-DC0A534FB8E2}"/>
              </a:ext>
            </a:extLst>
          </p:cNvPr>
          <p:cNvSpPr/>
          <p:nvPr/>
        </p:nvSpPr>
        <p:spPr>
          <a:xfrm>
            <a:off x="385079" y="1715832"/>
            <a:ext cx="5710922" cy="2308324"/>
          </a:xfrm>
          <a:prstGeom prst="rect">
            <a:avLst/>
          </a:prstGeom>
        </p:spPr>
        <p:txBody>
          <a:bodyPr wrap="square">
            <a:spAutoFit/>
          </a:bodyPr>
          <a:lstStyle/>
          <a:p>
            <a:pPr marL="285750" indent="-285750">
              <a:buFont typeface="Arial" panose="020B0604020202020204" pitchFamily="34" charset="0"/>
              <a:buChar char="•"/>
            </a:pPr>
            <a:r>
              <a:rPr lang="en-US" sz="2400" dirty="0"/>
              <a:t>Recruiter main features:</a:t>
            </a:r>
          </a:p>
          <a:p>
            <a:pPr marL="742950" lvl="1" indent="-285750">
              <a:buFont typeface="Wingdings" pitchFamily="2" charset="2"/>
              <a:buChar char="§"/>
            </a:pPr>
            <a:r>
              <a:rPr lang="en-US" sz="2400" dirty="0">
                <a:latin typeface="+mj-lt"/>
              </a:rPr>
              <a:t>Can add a new job offer and edit/delete existing offers on the main page;</a:t>
            </a:r>
          </a:p>
          <a:p>
            <a:pPr marL="742950" lvl="1" indent="-285750">
              <a:buFont typeface="Wingdings" pitchFamily="2" charset="2"/>
              <a:buChar char="§"/>
            </a:pPr>
            <a:r>
              <a:rPr lang="en-US" sz="2400" dirty="0">
                <a:latin typeface="+mj-lt"/>
              </a:rPr>
              <a:t>Can access a list of candidates on its job offers page.</a:t>
            </a:r>
          </a:p>
        </p:txBody>
      </p:sp>
    </p:spTree>
    <p:extLst>
      <p:ext uri="{BB962C8B-B14F-4D97-AF65-F5344CB8AC3E}">
        <p14:creationId xmlns:p14="http://schemas.microsoft.com/office/powerpoint/2010/main" val="221079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F896A3A-A6DF-CC43-A309-24A62D921F17}"/>
              </a:ext>
            </a:extLst>
          </p:cNvPr>
          <p:cNvPicPr>
            <a:picLocks noChangeAspect="1"/>
          </p:cNvPicPr>
          <p:nvPr/>
        </p:nvPicPr>
        <p:blipFill rotWithShape="1">
          <a:blip r:embed="rId2"/>
          <a:srcRect l="18146" r="11589"/>
          <a:stretch/>
        </p:blipFill>
        <p:spPr>
          <a:xfrm>
            <a:off x="8984722" y="607786"/>
            <a:ext cx="2831356" cy="2681574"/>
          </a:xfrm>
          <a:prstGeom prst="rect">
            <a:avLst/>
          </a:prstGeom>
        </p:spPr>
      </p:pic>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11</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83684"/>
            <a:ext cx="8807566"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mj-lt"/>
              </a:rPr>
              <a:t>We asked 6 people with different ages from our families to evaluate our low fidelity prototype.</a:t>
            </a:r>
          </a:p>
          <a:p>
            <a:pPr marL="285750" indent="-285750">
              <a:buFont typeface="Arial" panose="020B0604020202020204" pitchFamily="34" charset="0"/>
              <a:buChar char="•"/>
            </a:pPr>
            <a:r>
              <a:rPr lang="en-US" sz="2000" dirty="0">
                <a:latin typeface="+mj-lt"/>
              </a:rPr>
              <a:t>Our aim was to test if our application was easy and fast to learn, intuitive and if it had the necessary functionalities.</a:t>
            </a:r>
          </a:p>
          <a:p>
            <a:pPr marL="285750" indent="-285750">
              <a:buFont typeface="Arial" panose="020B0604020202020204" pitchFamily="34" charset="0"/>
              <a:buChar char="•"/>
            </a:pPr>
            <a:r>
              <a:rPr lang="en-US" sz="2000" dirty="0">
                <a:latin typeface="+mj-lt"/>
              </a:rPr>
              <a:t>We used the following tasks to achieve these goals:</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LFP User Evaluation - Method</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
        <p:nvSpPr>
          <p:cNvPr id="2" name="TextBox 1">
            <a:extLst>
              <a:ext uri="{FF2B5EF4-FFF2-40B4-BE49-F238E27FC236}">
                <a16:creationId xmlns:a16="http://schemas.microsoft.com/office/drawing/2014/main" id="{594EE8CE-F9EE-4C71-8A9A-3BDB882F0361}"/>
              </a:ext>
            </a:extLst>
          </p:cNvPr>
          <p:cNvSpPr txBox="1"/>
          <p:nvPr/>
        </p:nvSpPr>
        <p:spPr>
          <a:xfrm>
            <a:off x="1115233" y="3614361"/>
            <a:ext cx="1211357" cy="400110"/>
          </a:xfrm>
          <a:prstGeom prst="rect">
            <a:avLst/>
          </a:prstGeom>
          <a:noFill/>
        </p:spPr>
        <p:txBody>
          <a:bodyPr wrap="none" rtlCol="0">
            <a:spAutoFit/>
          </a:bodyPr>
          <a:lstStyle/>
          <a:p>
            <a:r>
              <a:rPr lang="en-GB" sz="2000" dirty="0"/>
              <a:t>Recruiter:</a:t>
            </a:r>
            <a:endParaRPr lang="en-US" sz="2000" dirty="0"/>
          </a:p>
        </p:txBody>
      </p:sp>
      <p:sp>
        <p:nvSpPr>
          <p:cNvPr id="3" name="TextBox 2">
            <a:extLst>
              <a:ext uri="{FF2B5EF4-FFF2-40B4-BE49-F238E27FC236}">
                <a16:creationId xmlns:a16="http://schemas.microsoft.com/office/drawing/2014/main" id="{90CB3682-5CA9-4FE5-9B40-E3C5E12E81C7}"/>
              </a:ext>
            </a:extLst>
          </p:cNvPr>
          <p:cNvSpPr txBox="1"/>
          <p:nvPr/>
        </p:nvSpPr>
        <p:spPr>
          <a:xfrm>
            <a:off x="1008667" y="4071580"/>
            <a:ext cx="3761296" cy="1200329"/>
          </a:xfrm>
          <a:prstGeom prst="rect">
            <a:avLst/>
          </a:prstGeom>
          <a:noFill/>
        </p:spPr>
        <p:txBody>
          <a:bodyPr wrap="square" rtlCol="0">
            <a:spAutoFit/>
          </a:bodyPr>
          <a:lstStyle/>
          <a:p>
            <a:r>
              <a:rPr lang="en-US" b="1" dirty="0"/>
              <a:t>1 -</a:t>
            </a:r>
            <a:r>
              <a:rPr lang="en-US" dirty="0"/>
              <a:t> Register as a Job Recruiter</a:t>
            </a:r>
          </a:p>
          <a:p>
            <a:r>
              <a:rPr lang="en-US" b="1" dirty="0"/>
              <a:t>2 -</a:t>
            </a:r>
            <a:r>
              <a:rPr lang="en-US" dirty="0"/>
              <a:t> Add a job offer</a:t>
            </a:r>
          </a:p>
          <a:p>
            <a:r>
              <a:rPr lang="en-US" b="1" dirty="0"/>
              <a:t>3 - </a:t>
            </a:r>
            <a:r>
              <a:rPr lang="en-US" dirty="0"/>
              <a:t>Edit a job offer</a:t>
            </a:r>
          </a:p>
          <a:p>
            <a:r>
              <a:rPr lang="en-US" b="1" dirty="0"/>
              <a:t>4 -</a:t>
            </a:r>
            <a:r>
              <a:rPr lang="en-US" dirty="0"/>
              <a:t> Accept a candidate in any job offer</a:t>
            </a:r>
          </a:p>
        </p:txBody>
      </p:sp>
      <p:sp>
        <p:nvSpPr>
          <p:cNvPr id="4" name="TextBox 3">
            <a:extLst>
              <a:ext uri="{FF2B5EF4-FFF2-40B4-BE49-F238E27FC236}">
                <a16:creationId xmlns:a16="http://schemas.microsoft.com/office/drawing/2014/main" id="{78445DD4-4776-474C-B95A-DF7116F0DFB1}"/>
              </a:ext>
            </a:extLst>
          </p:cNvPr>
          <p:cNvSpPr txBox="1"/>
          <p:nvPr/>
        </p:nvSpPr>
        <p:spPr>
          <a:xfrm>
            <a:off x="6222372" y="3629055"/>
            <a:ext cx="955454" cy="400110"/>
          </a:xfrm>
          <a:prstGeom prst="rect">
            <a:avLst/>
          </a:prstGeom>
          <a:noFill/>
        </p:spPr>
        <p:txBody>
          <a:bodyPr wrap="none" rtlCol="0">
            <a:spAutoFit/>
          </a:bodyPr>
          <a:lstStyle/>
          <a:p>
            <a:r>
              <a:rPr lang="en-GB" sz="2000" dirty="0"/>
              <a:t>Seeker:</a:t>
            </a:r>
            <a:endParaRPr lang="en-US" sz="2000" dirty="0"/>
          </a:p>
        </p:txBody>
      </p:sp>
      <p:sp>
        <p:nvSpPr>
          <p:cNvPr id="5" name="TextBox 4">
            <a:extLst>
              <a:ext uri="{FF2B5EF4-FFF2-40B4-BE49-F238E27FC236}">
                <a16:creationId xmlns:a16="http://schemas.microsoft.com/office/drawing/2014/main" id="{20813E87-CC1C-40CF-91BF-10037B5B08FE}"/>
              </a:ext>
            </a:extLst>
          </p:cNvPr>
          <p:cNvSpPr txBox="1"/>
          <p:nvPr/>
        </p:nvSpPr>
        <p:spPr>
          <a:xfrm>
            <a:off x="6146958" y="4069752"/>
            <a:ext cx="3232712" cy="923330"/>
          </a:xfrm>
          <a:prstGeom prst="rect">
            <a:avLst/>
          </a:prstGeom>
          <a:noFill/>
        </p:spPr>
        <p:txBody>
          <a:bodyPr wrap="square" rtlCol="0">
            <a:spAutoFit/>
          </a:bodyPr>
          <a:lstStyle/>
          <a:p>
            <a:r>
              <a:rPr lang="en-US" b="1" dirty="0"/>
              <a:t>1 -</a:t>
            </a:r>
            <a:r>
              <a:rPr lang="en-US" dirty="0"/>
              <a:t> Register as a Job Seeker</a:t>
            </a:r>
          </a:p>
          <a:p>
            <a:r>
              <a:rPr lang="en-US" b="1" dirty="0"/>
              <a:t>2 -</a:t>
            </a:r>
            <a:r>
              <a:rPr lang="en-US" dirty="0"/>
              <a:t> Edit profile</a:t>
            </a:r>
          </a:p>
          <a:p>
            <a:r>
              <a:rPr lang="en-US" b="1" dirty="0"/>
              <a:t>3 - </a:t>
            </a:r>
            <a:r>
              <a:rPr lang="en-US" dirty="0"/>
              <a:t>Apply for any job offer</a:t>
            </a:r>
          </a:p>
        </p:txBody>
      </p:sp>
    </p:spTree>
    <p:extLst>
      <p:ext uri="{BB962C8B-B14F-4D97-AF65-F5344CB8AC3E}">
        <p14:creationId xmlns:p14="http://schemas.microsoft.com/office/powerpoint/2010/main" val="3925378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F896A3A-A6DF-CC43-A309-24A62D921F17}"/>
              </a:ext>
            </a:extLst>
          </p:cNvPr>
          <p:cNvPicPr>
            <a:picLocks noChangeAspect="1"/>
          </p:cNvPicPr>
          <p:nvPr/>
        </p:nvPicPr>
        <p:blipFill rotWithShape="1">
          <a:blip r:embed="rId2"/>
          <a:srcRect l="18146" r="11589"/>
          <a:stretch/>
        </p:blipFill>
        <p:spPr>
          <a:xfrm>
            <a:off x="8984722" y="607786"/>
            <a:ext cx="2831356" cy="2681574"/>
          </a:xfrm>
          <a:prstGeom prst="rect">
            <a:avLst/>
          </a:prstGeom>
        </p:spPr>
      </p:pic>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12</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83684"/>
            <a:ext cx="8807566" cy="3477875"/>
          </a:xfrm>
          <a:prstGeom prst="rect">
            <a:avLst/>
          </a:prstGeom>
          <a:noFill/>
        </p:spPr>
        <p:txBody>
          <a:bodyPr wrap="square" rtlCol="0">
            <a:spAutoFit/>
          </a:bodyPr>
          <a:lstStyle/>
          <a:p>
            <a:pPr marL="285750" lvl="0" indent="-285750">
              <a:buFont typeface="Arial" panose="020B0604020202020204" pitchFamily="34" charset="0"/>
              <a:buChar char="•"/>
            </a:pPr>
            <a:r>
              <a:rPr lang="en-US" sz="2000" dirty="0">
                <a:solidFill>
                  <a:prstClr val="black"/>
                </a:solidFill>
                <a:latin typeface="Calibri Light" panose="020F0302020204030204"/>
              </a:rPr>
              <a:t>This evaluation had the following results:</a:t>
            </a:r>
          </a:p>
          <a:p>
            <a:pPr marL="800100" lvl="1" indent="-342900">
              <a:buFont typeface="Wingdings" pitchFamily="2" charset="2"/>
              <a:buChar char="§"/>
            </a:pPr>
            <a:r>
              <a:rPr lang="pt-PT" sz="2000" dirty="0">
                <a:solidFill>
                  <a:prstClr val="black"/>
                </a:solidFill>
                <a:latin typeface="Calibri Light" panose="020F0302020204030204"/>
              </a:rPr>
              <a:t>The previous tasks were all very simple and intuitive except for accepting a candidate. </a:t>
            </a:r>
          </a:p>
          <a:p>
            <a:pPr marL="800100" lvl="1" indent="-342900">
              <a:buFont typeface="Wingdings" pitchFamily="2" charset="2"/>
              <a:buChar char="§"/>
            </a:pPr>
            <a:r>
              <a:rPr lang="en-US" sz="2000" dirty="0">
                <a:solidFill>
                  <a:prstClr val="black"/>
                </a:solidFill>
                <a:latin typeface="Calibri Light" panose="020F0302020204030204"/>
              </a:rPr>
              <a:t>The best position for the </a:t>
            </a:r>
            <a:r>
              <a:rPr lang="en-US" sz="2000" b="1" dirty="0">
                <a:solidFill>
                  <a:prstClr val="black"/>
                </a:solidFill>
                <a:latin typeface="Calibri Light" panose="020F0302020204030204"/>
              </a:rPr>
              <a:t>filters</a:t>
            </a:r>
            <a:r>
              <a:rPr lang="en-US" sz="2000" dirty="0">
                <a:solidFill>
                  <a:prstClr val="black"/>
                </a:solidFill>
                <a:latin typeface="Calibri Light" panose="020F0302020204030204"/>
              </a:rPr>
              <a:t> proved to be the left side of the screen;</a:t>
            </a:r>
          </a:p>
          <a:p>
            <a:pPr marL="800100" lvl="1" indent="-342900">
              <a:buFont typeface="Wingdings" pitchFamily="2" charset="2"/>
              <a:buChar char="§"/>
            </a:pPr>
            <a:r>
              <a:rPr lang="en-US" sz="2000" dirty="0">
                <a:solidFill>
                  <a:prstClr val="black"/>
                </a:solidFill>
                <a:latin typeface="Calibri Light" panose="020F0302020204030204"/>
              </a:rPr>
              <a:t>The </a:t>
            </a:r>
            <a:r>
              <a:rPr lang="en-US" sz="2000" b="1" dirty="0">
                <a:solidFill>
                  <a:prstClr val="black"/>
                </a:solidFill>
                <a:latin typeface="Calibri Light" panose="020F0302020204030204"/>
              </a:rPr>
              <a:t>filters</a:t>
            </a:r>
            <a:r>
              <a:rPr lang="en-US" sz="2000" dirty="0">
                <a:solidFill>
                  <a:prstClr val="black"/>
                </a:solidFill>
                <a:latin typeface="Calibri Light" panose="020F0302020204030204"/>
              </a:rPr>
              <a:t> had too little fields, so we added more;</a:t>
            </a:r>
          </a:p>
          <a:p>
            <a:pPr marL="800100" lvl="1" indent="-342900">
              <a:buFont typeface="Wingdings" pitchFamily="2" charset="2"/>
              <a:buChar char="§"/>
            </a:pPr>
            <a:r>
              <a:rPr lang="en-US" sz="2000" dirty="0">
                <a:solidFill>
                  <a:prstClr val="black"/>
                </a:solidFill>
                <a:latin typeface="Calibri Light" panose="020F0302020204030204"/>
              </a:rPr>
              <a:t>The </a:t>
            </a:r>
            <a:r>
              <a:rPr lang="en-US" sz="2000" b="1" dirty="0">
                <a:solidFill>
                  <a:prstClr val="black"/>
                </a:solidFill>
                <a:latin typeface="Calibri Light" panose="020F0302020204030204"/>
              </a:rPr>
              <a:t>offer description </a:t>
            </a:r>
            <a:r>
              <a:rPr lang="en-US" sz="2000" dirty="0">
                <a:solidFill>
                  <a:prstClr val="black"/>
                </a:solidFill>
                <a:latin typeface="Calibri Light" panose="020F0302020204030204"/>
              </a:rPr>
              <a:t>and</a:t>
            </a:r>
            <a:r>
              <a:rPr lang="en-US" sz="2000" b="1" dirty="0">
                <a:solidFill>
                  <a:prstClr val="black"/>
                </a:solidFill>
                <a:latin typeface="Calibri Light" panose="020F0302020204030204"/>
              </a:rPr>
              <a:t> candidate description </a:t>
            </a:r>
            <a:r>
              <a:rPr lang="en-US" sz="2000" dirty="0">
                <a:solidFill>
                  <a:prstClr val="black"/>
                </a:solidFill>
                <a:latin typeface="Calibri Light" panose="020F0302020204030204"/>
              </a:rPr>
              <a:t>proved to be too simple in the example, so we highlighted some aspects in both;</a:t>
            </a:r>
          </a:p>
          <a:p>
            <a:pPr marL="800100" lvl="1" indent="-342900">
              <a:buFont typeface="Wingdings" pitchFamily="2" charset="2"/>
              <a:buChar char="§"/>
            </a:pPr>
            <a:r>
              <a:rPr lang="en-US" sz="2000" dirty="0">
                <a:solidFill>
                  <a:prstClr val="black"/>
                </a:solidFill>
                <a:latin typeface="Calibri Light" panose="020F0302020204030204"/>
              </a:rPr>
              <a:t>The testers felt the lack of a </a:t>
            </a:r>
            <a:r>
              <a:rPr lang="en-US" sz="2000" b="1" dirty="0">
                <a:solidFill>
                  <a:prstClr val="black"/>
                </a:solidFill>
                <a:latin typeface="Calibri Light" panose="020F0302020204030204"/>
              </a:rPr>
              <a:t>favorites list</a:t>
            </a:r>
            <a:r>
              <a:rPr lang="en-US" sz="2000" dirty="0">
                <a:solidFill>
                  <a:prstClr val="black"/>
                </a:solidFill>
                <a:latin typeface="Calibri Light" panose="020F0302020204030204"/>
              </a:rPr>
              <a:t>, as well as an </a:t>
            </a:r>
            <a:r>
              <a:rPr lang="en-US" sz="2000" b="1" dirty="0">
                <a:solidFill>
                  <a:prstClr val="black"/>
                </a:solidFill>
                <a:latin typeface="Calibri Light" panose="020F0302020204030204"/>
              </a:rPr>
              <a:t>applied offers list</a:t>
            </a:r>
            <a:r>
              <a:rPr lang="en-US" sz="2000" dirty="0">
                <a:solidFill>
                  <a:prstClr val="black"/>
                </a:solidFill>
                <a:latin typeface="Calibri Light" panose="020F0302020204030204"/>
              </a:rPr>
              <a:t>, so we added them;</a:t>
            </a:r>
          </a:p>
          <a:p>
            <a:pPr marL="800100" lvl="1" indent="-342900">
              <a:buFont typeface="Wingdings" pitchFamily="2" charset="2"/>
              <a:buChar char="§"/>
            </a:pPr>
            <a:r>
              <a:rPr lang="en-US" sz="2000" dirty="0">
                <a:solidFill>
                  <a:prstClr val="black"/>
                </a:solidFill>
                <a:latin typeface="Calibri Light" panose="020F0302020204030204"/>
              </a:rPr>
              <a:t>Besides de advices from the testers, we thought that it was also important to have a </a:t>
            </a:r>
            <a:r>
              <a:rPr lang="en-US" sz="2000" b="1" dirty="0">
                <a:solidFill>
                  <a:prstClr val="black"/>
                </a:solidFill>
                <a:latin typeface="Calibri Light" panose="020F0302020204030204"/>
              </a:rPr>
              <a:t>help page</a:t>
            </a:r>
            <a:r>
              <a:rPr lang="en-US" sz="2000" dirty="0">
                <a:solidFill>
                  <a:prstClr val="black"/>
                </a:solidFill>
                <a:latin typeface="Calibri Light" panose="020F0302020204030204"/>
              </a:rPr>
              <a:t>.</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LFP User Evaluation - Results</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Tree>
    <p:extLst>
      <p:ext uri="{BB962C8B-B14F-4D97-AF65-F5344CB8AC3E}">
        <p14:creationId xmlns:p14="http://schemas.microsoft.com/office/powerpoint/2010/main" val="2163206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6060" y="1021005"/>
            <a:ext cx="2598759" cy="1560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13</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83684"/>
            <a:ext cx="4398963" cy="4616648"/>
          </a:xfrm>
          <a:prstGeom prst="rect">
            <a:avLst/>
          </a:prstGeom>
          <a:noFill/>
        </p:spPr>
        <p:txBody>
          <a:bodyPr wrap="square" rtlCol="0">
            <a:spAutoFit/>
          </a:bodyPr>
          <a:lstStyle/>
          <a:p>
            <a:pPr marL="285750" indent="-285750">
              <a:buFont typeface="Arial" panose="020B0604020202020204" pitchFamily="34" charset="0"/>
              <a:buChar char="•"/>
            </a:pPr>
            <a:r>
              <a:rPr lang="en-US" dirty="0">
                <a:effectLst/>
                <a:latin typeface="+mj-lt"/>
              </a:rPr>
              <a:t>Main </a:t>
            </a:r>
            <a:r>
              <a:rPr lang="en-US" dirty="0">
                <a:latin typeface="+mj-lt"/>
              </a:rPr>
              <a:t>Tools:</a:t>
            </a:r>
          </a:p>
          <a:p>
            <a:pPr marL="800100" lvl="1" indent="-342900">
              <a:buFont typeface="Wingdings" panose="05000000000000000000" pitchFamily="2" charset="2"/>
              <a:buChar char="§"/>
            </a:pPr>
            <a:r>
              <a:rPr lang="en-US" dirty="0">
                <a:effectLst/>
                <a:latin typeface="+mj-lt"/>
              </a:rPr>
              <a:t>HTML</a:t>
            </a:r>
          </a:p>
          <a:p>
            <a:pPr marL="800100" lvl="1" indent="-342900">
              <a:buFont typeface="Wingdings" panose="05000000000000000000" pitchFamily="2" charset="2"/>
              <a:buChar char="§"/>
            </a:pPr>
            <a:r>
              <a:rPr lang="en-US" dirty="0">
                <a:latin typeface="+mj-lt"/>
              </a:rPr>
              <a:t>CSS</a:t>
            </a:r>
          </a:p>
          <a:p>
            <a:pPr marL="800100" lvl="1" indent="-342900">
              <a:buFont typeface="Wingdings" panose="05000000000000000000" pitchFamily="2" charset="2"/>
              <a:buChar char="§"/>
            </a:pPr>
            <a:r>
              <a:rPr lang="en-US" dirty="0">
                <a:effectLst/>
                <a:latin typeface="+mj-lt"/>
              </a:rPr>
              <a:t>JavaScript</a:t>
            </a:r>
          </a:p>
          <a:p>
            <a:pPr marL="800100" lvl="1" indent="-342900">
              <a:buFont typeface="Wingdings" panose="05000000000000000000" pitchFamily="2" charset="2"/>
              <a:buChar char="§"/>
            </a:pPr>
            <a:r>
              <a:rPr lang="en-US" dirty="0">
                <a:latin typeface="+mj-lt"/>
              </a:rPr>
              <a:t>Chrome (for testing)</a:t>
            </a:r>
            <a:endParaRPr lang="en-US" dirty="0">
              <a:effectLst/>
              <a:latin typeface="+mj-lt"/>
            </a:endParaRPr>
          </a:p>
          <a:p>
            <a:pPr marL="285750" indent="-285750">
              <a:buFont typeface="Arial" panose="020B0604020202020204" pitchFamily="34" charset="0"/>
              <a:buChar char="•"/>
            </a:pPr>
            <a:endParaRPr lang="en-US" dirty="0">
              <a:effectLst/>
              <a:latin typeface="+mj-lt"/>
            </a:endParaRPr>
          </a:p>
          <a:p>
            <a:pPr marL="285750" indent="-285750">
              <a:buFont typeface="Arial" panose="020B0604020202020204" pitchFamily="34" charset="0"/>
              <a:buChar char="•"/>
            </a:pPr>
            <a:r>
              <a:rPr lang="en-US" dirty="0">
                <a:effectLst/>
                <a:latin typeface="+mj-lt"/>
              </a:rPr>
              <a:t>Libraries:</a:t>
            </a:r>
          </a:p>
          <a:p>
            <a:pPr marL="800100" lvl="1" indent="-342900">
              <a:buFont typeface="Wingdings" panose="05000000000000000000" pitchFamily="2" charset="2"/>
              <a:buChar char="§"/>
            </a:pPr>
            <a:r>
              <a:rPr lang="en-US" dirty="0">
                <a:latin typeface="+mj-lt"/>
              </a:rPr>
              <a:t>Bootstrap</a:t>
            </a:r>
          </a:p>
          <a:p>
            <a:pPr marL="800100" lvl="1" indent="-342900">
              <a:buFont typeface="Wingdings" panose="05000000000000000000" pitchFamily="2" charset="2"/>
              <a:buChar char="§"/>
            </a:pPr>
            <a:r>
              <a:rPr lang="en-US" dirty="0">
                <a:latin typeface="+mj-lt"/>
              </a:rPr>
              <a:t>jQuery</a:t>
            </a:r>
          </a:p>
          <a:p>
            <a:pPr marL="800100" lvl="1" indent="-342900">
              <a:buFont typeface="Wingdings" panose="05000000000000000000" pitchFamily="2" charset="2"/>
              <a:buChar char="§"/>
            </a:pPr>
            <a:r>
              <a:rPr lang="en-US" dirty="0">
                <a:effectLst/>
                <a:latin typeface="+mj-lt"/>
              </a:rPr>
              <a:t>Knockout JS</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effectLst/>
                <a:latin typeface="+mj-lt"/>
              </a:rPr>
              <a:t>Website Template “</a:t>
            </a:r>
            <a:r>
              <a:rPr lang="en-US" dirty="0">
                <a:latin typeface="+mj-lt"/>
              </a:rPr>
              <a:t>Job Board 2” from </a:t>
            </a:r>
            <a:r>
              <a:rPr lang="en-US" i="1" dirty="0">
                <a:latin typeface="+mj-lt"/>
              </a:rPr>
              <a:t>colorlib.com</a:t>
            </a:r>
            <a:endParaRPr lang="en-US" i="1" dirty="0">
              <a:effectLst/>
              <a:latin typeface="+mj-lt"/>
            </a:endParaRPr>
          </a:p>
          <a:p>
            <a:pPr marL="742950" lvl="1" indent="-285750">
              <a:buFont typeface="Wingdings" pitchFamily="2" charset="2"/>
              <a:buChar char="§"/>
            </a:pPr>
            <a:endParaRPr lang="en-US" sz="2000" dirty="0">
              <a:effectLst/>
              <a:latin typeface="+mj-lt"/>
            </a:endParaRPr>
          </a:p>
          <a:p>
            <a:pPr marL="285750" indent="-285750">
              <a:buFont typeface="Arial" panose="020B0604020202020204" pitchFamily="34" charset="0"/>
              <a:buChar char="•"/>
            </a:pPr>
            <a:endParaRPr lang="en-US" sz="2000" dirty="0">
              <a:latin typeface="+mj-lt"/>
            </a:endParaRPr>
          </a:p>
          <a:p>
            <a:pPr marL="742950" lvl="1" indent="-28575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Platform Used for the Functional Prototype</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pic>
        <p:nvPicPr>
          <p:cNvPr id="1026" name="Picture 2" descr="Google Chrome: nova versão do navegador está mais rápida e promete ...">
            <a:extLst>
              <a:ext uri="{FF2B5EF4-FFF2-40B4-BE49-F238E27FC236}">
                <a16:creationId xmlns:a16="http://schemas.microsoft.com/office/drawing/2014/main" id="{65464089-1C8E-46A2-A91D-37598CA42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8592" y="981241"/>
            <a:ext cx="3067664" cy="16039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ootstrap: por onde começar? - Nerdzão/Nerdgirlz - Medium">
            <a:extLst>
              <a:ext uri="{FF2B5EF4-FFF2-40B4-BE49-F238E27FC236}">
                <a16:creationId xmlns:a16="http://schemas.microsoft.com/office/drawing/2014/main" id="{7C29DDC1-56FB-41B3-94CF-DD99AE7ECD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1" t="21047" r="43823" b="20783"/>
          <a:stretch/>
        </p:blipFill>
        <p:spPr bwMode="auto">
          <a:xfrm>
            <a:off x="6764594" y="2833683"/>
            <a:ext cx="3156153" cy="9714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85924F3-CD55-4315-9BD8-107C3BCF81F6}"/>
              </a:ext>
            </a:extLst>
          </p:cNvPr>
          <p:cNvPicPr>
            <a:picLocks noChangeAspect="1"/>
          </p:cNvPicPr>
          <p:nvPr/>
        </p:nvPicPr>
        <p:blipFill>
          <a:blip r:embed="rId5"/>
          <a:stretch>
            <a:fillRect/>
          </a:stretch>
        </p:blipFill>
        <p:spPr>
          <a:xfrm>
            <a:off x="5406061" y="4068812"/>
            <a:ext cx="2598759" cy="1167276"/>
          </a:xfrm>
          <a:prstGeom prst="rect">
            <a:avLst/>
          </a:prstGeom>
        </p:spPr>
      </p:pic>
      <p:pic>
        <p:nvPicPr>
          <p:cNvPr id="3" name="Picture 2">
            <a:extLst>
              <a:ext uri="{FF2B5EF4-FFF2-40B4-BE49-F238E27FC236}">
                <a16:creationId xmlns:a16="http://schemas.microsoft.com/office/drawing/2014/main" id="{CAFB5A5B-8ACE-4523-ADFC-2BE59B3C177A}"/>
              </a:ext>
            </a:extLst>
          </p:cNvPr>
          <p:cNvPicPr>
            <a:picLocks noChangeAspect="1"/>
          </p:cNvPicPr>
          <p:nvPr/>
        </p:nvPicPr>
        <p:blipFill rotWithShape="1">
          <a:blip r:embed="rId6"/>
          <a:srcRect l="6748" r="8923"/>
          <a:stretch/>
        </p:blipFill>
        <p:spPr>
          <a:xfrm>
            <a:off x="8308592" y="4068812"/>
            <a:ext cx="3067664" cy="1167271"/>
          </a:xfrm>
          <a:prstGeom prst="rect">
            <a:avLst/>
          </a:prstGeom>
        </p:spPr>
      </p:pic>
    </p:spTree>
    <p:extLst>
      <p:ext uri="{BB962C8B-B14F-4D97-AF65-F5344CB8AC3E}">
        <p14:creationId xmlns:p14="http://schemas.microsoft.com/office/powerpoint/2010/main" val="410408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14</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6518" y="1406150"/>
            <a:ext cx="11217498" cy="1938992"/>
          </a:xfrm>
          <a:prstGeom prst="rect">
            <a:avLst/>
          </a:prstGeom>
          <a:noFill/>
        </p:spPr>
        <p:txBody>
          <a:bodyPr wrap="square" rtlCol="0">
            <a:spAutoFit/>
          </a:bodyPr>
          <a:lstStyle/>
          <a:p>
            <a:endParaRPr lang="en-US" sz="2000" dirty="0">
              <a:latin typeface="+mj-lt"/>
            </a:endParaRPr>
          </a:p>
          <a:p>
            <a:pPr marL="285750" indent="-285750">
              <a:buFont typeface="Arial" panose="020B0604020202020204" pitchFamily="34" charset="0"/>
              <a:buChar char="•"/>
            </a:pPr>
            <a:r>
              <a:rPr lang="en-US" sz="2000" dirty="0">
                <a:latin typeface="+mj-lt"/>
              </a:rPr>
              <a:t>Our goal was to evaluate if our new prototype based on the advices we received, was still intuitive, easy and fast to learn. We also wanted to identify potential design faults and missing functionalities.</a:t>
            </a:r>
          </a:p>
          <a:p>
            <a:pPr marL="285750" indent="-285750">
              <a:buFont typeface="Arial" panose="020B0604020202020204" pitchFamily="34" charset="0"/>
              <a:buChar char="•"/>
            </a:pPr>
            <a:r>
              <a:rPr lang="en-US" sz="2000" dirty="0">
                <a:latin typeface="+mj-lt"/>
              </a:rPr>
              <a:t>We addressed 13 people, 9 of them being frequent users of these technologies. We asked them to fill a google forms questionnaire.</a:t>
            </a:r>
          </a:p>
          <a:p>
            <a:pPr marL="285750" indent="-285750">
              <a:buFont typeface="Arial" panose="020B0604020202020204" pitchFamily="34" charset="0"/>
              <a:buChar char="•"/>
            </a:pPr>
            <a:r>
              <a:rPr lang="en-US" sz="2000" dirty="0">
                <a:latin typeface="+mj-lt"/>
              </a:rPr>
              <a:t>We used the following tasks and 2 questions about the filters in the evaluation:</a:t>
            </a:r>
            <a:endParaRPr lang="en-US" sz="2000" dirty="0"/>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User Evaluation of the Functional Prototype - Method</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
        <p:nvSpPr>
          <p:cNvPr id="4" name="TextBox 3">
            <a:extLst>
              <a:ext uri="{FF2B5EF4-FFF2-40B4-BE49-F238E27FC236}">
                <a16:creationId xmlns:a16="http://schemas.microsoft.com/office/drawing/2014/main" id="{DAE64207-604E-48F5-99CC-C2776EBA5EDB}"/>
              </a:ext>
            </a:extLst>
          </p:cNvPr>
          <p:cNvSpPr txBox="1"/>
          <p:nvPr/>
        </p:nvSpPr>
        <p:spPr>
          <a:xfrm>
            <a:off x="1314101" y="3429000"/>
            <a:ext cx="813621" cy="369332"/>
          </a:xfrm>
          <a:prstGeom prst="rect">
            <a:avLst/>
          </a:prstGeom>
          <a:noFill/>
        </p:spPr>
        <p:txBody>
          <a:bodyPr wrap="none" rtlCol="0">
            <a:spAutoFit/>
          </a:bodyPr>
          <a:lstStyle/>
          <a:p>
            <a:r>
              <a:rPr lang="en-GB" dirty="0"/>
              <a:t>Seeker</a:t>
            </a:r>
            <a:endParaRPr lang="en-US" dirty="0"/>
          </a:p>
        </p:txBody>
      </p:sp>
      <p:sp>
        <p:nvSpPr>
          <p:cNvPr id="5" name="TextBox 4">
            <a:extLst>
              <a:ext uri="{FF2B5EF4-FFF2-40B4-BE49-F238E27FC236}">
                <a16:creationId xmlns:a16="http://schemas.microsoft.com/office/drawing/2014/main" id="{2D3AE4B6-6356-4A00-9AC8-3C48E1706EA1}"/>
              </a:ext>
            </a:extLst>
          </p:cNvPr>
          <p:cNvSpPr txBox="1"/>
          <p:nvPr/>
        </p:nvSpPr>
        <p:spPr>
          <a:xfrm>
            <a:off x="1314101" y="3923071"/>
            <a:ext cx="2799997" cy="1200329"/>
          </a:xfrm>
          <a:prstGeom prst="rect">
            <a:avLst/>
          </a:prstGeom>
          <a:noFill/>
        </p:spPr>
        <p:txBody>
          <a:bodyPr wrap="none" rtlCol="0">
            <a:spAutoFit/>
          </a:bodyPr>
          <a:lstStyle/>
          <a:p>
            <a:r>
              <a:rPr lang="en-US" b="1" dirty="0"/>
              <a:t>1 -</a:t>
            </a:r>
            <a:r>
              <a:rPr lang="en-US" dirty="0"/>
              <a:t> Register as a Job Seeker</a:t>
            </a:r>
          </a:p>
          <a:p>
            <a:r>
              <a:rPr lang="en-US" b="1" dirty="0"/>
              <a:t>2 - </a:t>
            </a:r>
            <a:r>
              <a:rPr lang="en-US" dirty="0"/>
              <a:t>Apply for a job offer</a:t>
            </a:r>
          </a:p>
          <a:p>
            <a:r>
              <a:rPr lang="en-US" dirty="0"/>
              <a:t>3 – Go to Applied Offers List</a:t>
            </a:r>
          </a:p>
          <a:p>
            <a:r>
              <a:rPr lang="en-US" dirty="0"/>
              <a:t>4 – Edit profile</a:t>
            </a:r>
          </a:p>
        </p:txBody>
      </p:sp>
      <p:sp>
        <p:nvSpPr>
          <p:cNvPr id="7" name="TextBox 6">
            <a:extLst>
              <a:ext uri="{FF2B5EF4-FFF2-40B4-BE49-F238E27FC236}">
                <a16:creationId xmlns:a16="http://schemas.microsoft.com/office/drawing/2014/main" id="{75810C36-6CD6-4B85-91F8-4B6ABDC87703}"/>
              </a:ext>
            </a:extLst>
          </p:cNvPr>
          <p:cNvSpPr txBox="1"/>
          <p:nvPr/>
        </p:nvSpPr>
        <p:spPr>
          <a:xfrm>
            <a:off x="6508955" y="3429000"/>
            <a:ext cx="1043747" cy="369332"/>
          </a:xfrm>
          <a:prstGeom prst="rect">
            <a:avLst/>
          </a:prstGeom>
          <a:noFill/>
        </p:spPr>
        <p:txBody>
          <a:bodyPr wrap="none" rtlCol="0">
            <a:spAutoFit/>
          </a:bodyPr>
          <a:lstStyle/>
          <a:p>
            <a:r>
              <a:rPr lang="en-GB" dirty="0"/>
              <a:t>Recruiter</a:t>
            </a:r>
            <a:endParaRPr lang="en-US" dirty="0"/>
          </a:p>
        </p:txBody>
      </p:sp>
      <p:sp>
        <p:nvSpPr>
          <p:cNvPr id="9" name="TextBox 8">
            <a:extLst>
              <a:ext uri="{FF2B5EF4-FFF2-40B4-BE49-F238E27FC236}">
                <a16:creationId xmlns:a16="http://schemas.microsoft.com/office/drawing/2014/main" id="{2CAF9CD9-ACBB-4F11-BBE3-6ED97D9D1127}"/>
              </a:ext>
            </a:extLst>
          </p:cNvPr>
          <p:cNvSpPr txBox="1"/>
          <p:nvPr/>
        </p:nvSpPr>
        <p:spPr>
          <a:xfrm>
            <a:off x="6617110" y="3923070"/>
            <a:ext cx="2458064" cy="923330"/>
          </a:xfrm>
          <a:prstGeom prst="rect">
            <a:avLst/>
          </a:prstGeom>
          <a:noFill/>
        </p:spPr>
        <p:txBody>
          <a:bodyPr wrap="square" rtlCol="0">
            <a:spAutoFit/>
          </a:bodyPr>
          <a:lstStyle/>
          <a:p>
            <a:r>
              <a:rPr lang="en-GB" dirty="0"/>
              <a:t>1 – Log in as a Recruiter</a:t>
            </a:r>
          </a:p>
          <a:p>
            <a:r>
              <a:rPr lang="en-GB" dirty="0"/>
              <a:t>2 – Create a job Offer</a:t>
            </a:r>
          </a:p>
          <a:p>
            <a:r>
              <a:rPr lang="en-GB" dirty="0"/>
              <a:t>3 – Accept a candidate</a:t>
            </a:r>
            <a:endParaRPr lang="en-US" dirty="0"/>
          </a:p>
        </p:txBody>
      </p:sp>
    </p:spTree>
    <p:extLst>
      <p:ext uri="{BB962C8B-B14F-4D97-AF65-F5344CB8AC3E}">
        <p14:creationId xmlns:p14="http://schemas.microsoft.com/office/powerpoint/2010/main" val="3898280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15</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User Evaluation of the Functional Prototype - Results</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
        <p:nvSpPr>
          <p:cNvPr id="2" name="CaixaDeTexto 1">
            <a:extLst>
              <a:ext uri="{FF2B5EF4-FFF2-40B4-BE49-F238E27FC236}">
                <a16:creationId xmlns:a16="http://schemas.microsoft.com/office/drawing/2014/main" id="{2FA72DB8-34CA-4565-B960-DCE2D5FC4406}"/>
              </a:ext>
            </a:extLst>
          </p:cNvPr>
          <p:cNvSpPr txBox="1"/>
          <p:nvPr/>
        </p:nvSpPr>
        <p:spPr>
          <a:xfrm>
            <a:off x="582930" y="1760590"/>
            <a:ext cx="6549056" cy="677108"/>
          </a:xfrm>
          <a:prstGeom prst="rect">
            <a:avLst/>
          </a:prstGeom>
          <a:noFill/>
        </p:spPr>
        <p:txBody>
          <a:bodyPr wrap="square" rtlCol="0">
            <a:spAutoFit/>
          </a:bodyPr>
          <a:lstStyle/>
          <a:p>
            <a:pPr marL="342900" indent="-342900">
              <a:buFont typeface="Arial" panose="020B0604020202020204" pitchFamily="34" charset="0"/>
              <a:buChar char="•"/>
            </a:pPr>
            <a:r>
              <a:rPr lang="pt-PT" sz="2000" dirty="0" err="1"/>
              <a:t>Overall</a:t>
            </a:r>
            <a:r>
              <a:rPr lang="pt-PT" sz="2000" dirty="0"/>
              <a:t>, </a:t>
            </a:r>
            <a:r>
              <a:rPr lang="pt-PT" sz="2000" dirty="0" err="1"/>
              <a:t>the</a:t>
            </a:r>
            <a:r>
              <a:rPr lang="pt-PT" sz="2000" dirty="0"/>
              <a:t> </a:t>
            </a:r>
            <a:r>
              <a:rPr lang="pt-PT" sz="2000" b="1" dirty="0" err="1"/>
              <a:t>difficulty</a:t>
            </a:r>
            <a:r>
              <a:rPr lang="pt-PT" sz="2000" dirty="0"/>
              <a:t> </a:t>
            </a:r>
            <a:r>
              <a:rPr lang="pt-PT" sz="2000" dirty="0" err="1"/>
              <a:t>on</a:t>
            </a:r>
            <a:r>
              <a:rPr lang="pt-PT" sz="2000" dirty="0"/>
              <a:t> </a:t>
            </a:r>
            <a:r>
              <a:rPr lang="pt-PT" sz="2000" dirty="0" err="1"/>
              <a:t>the</a:t>
            </a:r>
            <a:r>
              <a:rPr lang="pt-PT" sz="2000" dirty="0"/>
              <a:t> </a:t>
            </a:r>
            <a:r>
              <a:rPr lang="pt-PT" sz="2000" dirty="0" err="1"/>
              <a:t>tasks</a:t>
            </a:r>
            <a:r>
              <a:rPr lang="pt-PT" sz="2000" dirty="0"/>
              <a:t> </a:t>
            </a:r>
            <a:r>
              <a:rPr lang="pt-PT" sz="2000" dirty="0" err="1"/>
              <a:t>was</a:t>
            </a:r>
            <a:r>
              <a:rPr lang="pt-PT" sz="2000" dirty="0"/>
              <a:t> </a:t>
            </a:r>
            <a:r>
              <a:rPr lang="pt-PT" sz="2000" b="1" dirty="0" err="1"/>
              <a:t>low</a:t>
            </a:r>
            <a:r>
              <a:rPr lang="pt-PT" sz="2000" dirty="0"/>
              <a:t>.</a:t>
            </a:r>
          </a:p>
          <a:p>
            <a:endParaRPr lang="pt-PT" dirty="0"/>
          </a:p>
        </p:txBody>
      </p:sp>
      <p:pic>
        <p:nvPicPr>
          <p:cNvPr id="15" name="Picture 2" descr="Gráfico de respostas do Formulários. Título da pergunta: Tarefa 6 : Após sair da conta de seeker, faça o login com o email &quot;amaral@gmail.com&quot; e palavra-passe &quot;passpass&quot;. Número de respostas: 13 respostas.">
            <a:extLst>
              <a:ext uri="{FF2B5EF4-FFF2-40B4-BE49-F238E27FC236}">
                <a16:creationId xmlns:a16="http://schemas.microsoft.com/office/drawing/2014/main" id="{D7BB4E58-CE84-4731-9349-36B343CD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3842"/>
          <a:stretch/>
        </p:blipFill>
        <p:spPr bwMode="auto">
          <a:xfrm>
            <a:off x="0" y="2993893"/>
            <a:ext cx="6659787" cy="291603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ráfico de respostas do Formulários. Título da pergunta: Tarefa 4 : Aceda à sua lista de candidaturas (Applies). Número de respostas: 13 respostas.">
            <a:extLst>
              <a:ext uri="{FF2B5EF4-FFF2-40B4-BE49-F238E27FC236}">
                <a16:creationId xmlns:a16="http://schemas.microsoft.com/office/drawing/2014/main" id="{51B005BC-8978-448E-8A45-B79FDE6B0F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1" r="5478" b="13232"/>
          <a:stretch/>
        </p:blipFill>
        <p:spPr bwMode="auto">
          <a:xfrm>
            <a:off x="5722247" y="1537573"/>
            <a:ext cx="6450662" cy="2733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048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16</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User Evaluation of the Functional Prototype - Results</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
        <p:nvSpPr>
          <p:cNvPr id="4" name="CaixaDeTexto 3">
            <a:extLst>
              <a:ext uri="{FF2B5EF4-FFF2-40B4-BE49-F238E27FC236}">
                <a16:creationId xmlns:a16="http://schemas.microsoft.com/office/drawing/2014/main" id="{6C3E54B4-4331-4643-A0DB-C02DF7E7EADF}"/>
              </a:ext>
            </a:extLst>
          </p:cNvPr>
          <p:cNvSpPr txBox="1"/>
          <p:nvPr/>
        </p:nvSpPr>
        <p:spPr>
          <a:xfrm>
            <a:off x="221835" y="3767455"/>
            <a:ext cx="6076445" cy="1938992"/>
          </a:xfrm>
          <a:prstGeom prst="rect">
            <a:avLst/>
          </a:prstGeom>
          <a:noFill/>
        </p:spPr>
        <p:txBody>
          <a:bodyPr wrap="square" rtlCol="0">
            <a:spAutoFit/>
          </a:bodyPr>
          <a:lstStyle/>
          <a:p>
            <a:pPr marL="285750" indent="-285750">
              <a:buFont typeface="Arial" panose="020B0604020202020204" pitchFamily="34" charset="0"/>
              <a:buChar char="•"/>
            </a:pPr>
            <a:endParaRPr lang="pt-PT" sz="2000" dirty="0"/>
          </a:p>
          <a:p>
            <a:pPr marL="285750" indent="-285750">
              <a:buFont typeface="Arial" panose="020B0604020202020204" pitchFamily="34" charset="0"/>
              <a:buChar char="•"/>
            </a:pPr>
            <a:r>
              <a:rPr lang="pt-PT" sz="2000" dirty="0" err="1"/>
              <a:t>The</a:t>
            </a:r>
            <a:r>
              <a:rPr lang="pt-PT" sz="2000" dirty="0"/>
              <a:t> </a:t>
            </a:r>
            <a:r>
              <a:rPr lang="pt-PT" sz="2000" b="1" dirty="0" err="1"/>
              <a:t>edit</a:t>
            </a:r>
            <a:r>
              <a:rPr lang="pt-PT" sz="2000" b="1" dirty="0"/>
              <a:t> </a:t>
            </a:r>
            <a:r>
              <a:rPr lang="pt-PT" sz="2000" b="1" dirty="0" err="1"/>
              <a:t>profile</a:t>
            </a:r>
            <a:r>
              <a:rPr lang="pt-PT" sz="2000" dirty="0"/>
              <a:t> </a:t>
            </a:r>
            <a:r>
              <a:rPr lang="pt-PT" sz="2000" dirty="0" err="1"/>
              <a:t>task</a:t>
            </a:r>
            <a:r>
              <a:rPr lang="pt-PT" sz="2000" dirty="0"/>
              <a:t> </a:t>
            </a:r>
            <a:r>
              <a:rPr lang="pt-PT" sz="2000" dirty="0" err="1"/>
              <a:t>and</a:t>
            </a:r>
            <a:r>
              <a:rPr lang="pt-PT" sz="2000" dirty="0"/>
              <a:t> </a:t>
            </a:r>
            <a:r>
              <a:rPr lang="pt-PT" sz="2000" dirty="0" err="1"/>
              <a:t>the</a:t>
            </a:r>
            <a:r>
              <a:rPr lang="pt-PT" sz="2000" dirty="0"/>
              <a:t> </a:t>
            </a:r>
            <a:r>
              <a:rPr lang="pt-PT" sz="2000" b="1" dirty="0" err="1"/>
              <a:t>accept</a:t>
            </a:r>
            <a:r>
              <a:rPr lang="pt-PT" sz="2000" b="1" dirty="0"/>
              <a:t> candidate</a:t>
            </a:r>
            <a:r>
              <a:rPr lang="pt-PT" sz="2000" dirty="0"/>
              <a:t> </a:t>
            </a:r>
            <a:r>
              <a:rPr lang="pt-PT" sz="2000" dirty="0" err="1"/>
              <a:t>task</a:t>
            </a:r>
            <a:r>
              <a:rPr lang="pt-PT" sz="2000" dirty="0"/>
              <a:t> </a:t>
            </a:r>
            <a:r>
              <a:rPr lang="pt-PT" sz="2000" dirty="0" err="1"/>
              <a:t>were</a:t>
            </a:r>
            <a:r>
              <a:rPr lang="pt-PT" sz="2000" dirty="0"/>
              <a:t> </a:t>
            </a:r>
            <a:r>
              <a:rPr lang="pt-PT" sz="2000" dirty="0" err="1"/>
              <a:t>the</a:t>
            </a:r>
            <a:r>
              <a:rPr lang="pt-PT" sz="2000" dirty="0"/>
              <a:t> </a:t>
            </a:r>
            <a:r>
              <a:rPr lang="pt-PT" sz="2000" dirty="0" err="1"/>
              <a:t>exceptions</a:t>
            </a:r>
            <a:r>
              <a:rPr lang="pt-PT" sz="2000" dirty="0"/>
              <a:t>;</a:t>
            </a:r>
          </a:p>
          <a:p>
            <a:endParaRPr lang="pt-PT" sz="2000" dirty="0"/>
          </a:p>
          <a:p>
            <a:pPr marL="285750" indent="-285750">
              <a:buFont typeface="Arial" panose="020B0604020202020204" pitchFamily="34" charset="0"/>
              <a:buChar char="•"/>
            </a:pPr>
            <a:r>
              <a:rPr lang="pt-PT" sz="2000" dirty="0" err="1"/>
              <a:t>The</a:t>
            </a:r>
            <a:r>
              <a:rPr lang="pt-PT" sz="2000" dirty="0"/>
              <a:t> </a:t>
            </a:r>
            <a:r>
              <a:rPr lang="pt-PT" sz="2000" b="1" dirty="0" err="1"/>
              <a:t>register</a:t>
            </a:r>
            <a:r>
              <a:rPr lang="pt-PT" sz="2000" dirty="0"/>
              <a:t> </a:t>
            </a:r>
            <a:r>
              <a:rPr lang="pt-PT" sz="2000" dirty="0" err="1"/>
              <a:t>task</a:t>
            </a:r>
            <a:r>
              <a:rPr lang="pt-PT" sz="2000" dirty="0"/>
              <a:t> </a:t>
            </a:r>
            <a:r>
              <a:rPr lang="pt-PT" sz="2000" dirty="0" err="1"/>
              <a:t>has</a:t>
            </a:r>
            <a:r>
              <a:rPr lang="pt-PT" sz="2000" dirty="0"/>
              <a:t> </a:t>
            </a:r>
            <a:r>
              <a:rPr lang="pt-PT" sz="2000" dirty="0" err="1"/>
              <a:t>also</a:t>
            </a:r>
            <a:r>
              <a:rPr lang="pt-PT" sz="2000" dirty="0"/>
              <a:t> </a:t>
            </a:r>
            <a:r>
              <a:rPr lang="pt-PT" sz="2000" dirty="0" err="1"/>
              <a:t>shown</a:t>
            </a:r>
            <a:r>
              <a:rPr lang="pt-PT" sz="2000" dirty="0"/>
              <a:t> some </a:t>
            </a:r>
            <a:r>
              <a:rPr lang="pt-PT" sz="2000" dirty="0" err="1"/>
              <a:t>difficulties</a:t>
            </a:r>
            <a:r>
              <a:rPr lang="pt-PT" sz="2000" dirty="0"/>
              <a:t>, </a:t>
            </a:r>
            <a:r>
              <a:rPr lang="pt-PT" sz="2000" dirty="0" err="1"/>
              <a:t>but</a:t>
            </a:r>
            <a:r>
              <a:rPr lang="pt-PT" sz="2000" dirty="0"/>
              <a:t> </a:t>
            </a:r>
            <a:r>
              <a:rPr lang="pt-PT" sz="2000" dirty="0" err="1"/>
              <a:t>we</a:t>
            </a:r>
            <a:r>
              <a:rPr lang="pt-PT" sz="2000" dirty="0"/>
              <a:t> </a:t>
            </a:r>
            <a:r>
              <a:rPr lang="pt-PT" sz="2000" dirty="0" err="1"/>
              <a:t>think</a:t>
            </a:r>
            <a:r>
              <a:rPr lang="pt-PT" sz="2000" dirty="0"/>
              <a:t> </a:t>
            </a:r>
            <a:r>
              <a:rPr lang="pt-PT" sz="2000" dirty="0" err="1"/>
              <a:t>that</a:t>
            </a:r>
            <a:r>
              <a:rPr lang="pt-PT" sz="2000" dirty="0"/>
              <a:t> </a:t>
            </a:r>
            <a:r>
              <a:rPr lang="pt-PT" sz="2000" dirty="0" err="1"/>
              <a:t>is</a:t>
            </a:r>
            <a:r>
              <a:rPr lang="pt-PT" sz="2000" dirty="0"/>
              <a:t> </a:t>
            </a:r>
            <a:r>
              <a:rPr lang="pt-PT" sz="2000" dirty="0" err="1"/>
              <a:t>due</a:t>
            </a:r>
            <a:r>
              <a:rPr lang="pt-PT" sz="2000" dirty="0"/>
              <a:t> to </a:t>
            </a:r>
            <a:r>
              <a:rPr lang="pt-PT" sz="2000" dirty="0" err="1"/>
              <a:t>be</a:t>
            </a:r>
            <a:r>
              <a:rPr lang="pt-PT" sz="2000" dirty="0"/>
              <a:t> </a:t>
            </a:r>
            <a:r>
              <a:rPr lang="pt-PT" sz="2000" dirty="0" err="1"/>
              <a:t>the</a:t>
            </a:r>
            <a:r>
              <a:rPr lang="pt-PT" sz="2000" dirty="0"/>
              <a:t> </a:t>
            </a:r>
            <a:r>
              <a:rPr lang="pt-PT" sz="2000" dirty="0" err="1"/>
              <a:t>first</a:t>
            </a:r>
            <a:r>
              <a:rPr lang="pt-PT" sz="2000" dirty="0"/>
              <a:t> </a:t>
            </a:r>
            <a:r>
              <a:rPr lang="pt-PT" sz="2000" dirty="0" err="1"/>
              <a:t>task</a:t>
            </a:r>
            <a:r>
              <a:rPr lang="pt-PT" sz="2000" dirty="0"/>
              <a:t>. </a:t>
            </a:r>
          </a:p>
        </p:txBody>
      </p:sp>
      <p:pic>
        <p:nvPicPr>
          <p:cNvPr id="2050" name="Picture 2" descr="Gráfico de respostas do Formulários. Título da pergunta: Tarefa 5 : Edite o seu perfil. Número de respostas: 13 respostas.">
            <a:extLst>
              <a:ext uri="{FF2B5EF4-FFF2-40B4-BE49-F238E27FC236}">
                <a16:creationId xmlns:a16="http://schemas.microsoft.com/office/drawing/2014/main" id="{C37451C7-267F-4F1D-B315-1743CC749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462" y="1284945"/>
            <a:ext cx="5853326" cy="27826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a:extLst>
              <a:ext uri="{FF2B5EF4-FFF2-40B4-BE49-F238E27FC236}">
                <a16:creationId xmlns:a16="http://schemas.microsoft.com/office/drawing/2014/main" id="{5BF189CE-3BEB-41DC-9923-B137EC62B1B3}"/>
              </a:ext>
            </a:extLst>
          </p:cNvPr>
          <p:cNvPicPr>
            <a:picLocks noChangeAspect="1"/>
          </p:cNvPicPr>
          <p:nvPr/>
        </p:nvPicPr>
        <p:blipFill>
          <a:blip r:embed="rId3"/>
          <a:stretch>
            <a:fillRect/>
          </a:stretch>
        </p:blipFill>
        <p:spPr>
          <a:xfrm>
            <a:off x="6184214" y="1400883"/>
            <a:ext cx="5703199" cy="2279215"/>
          </a:xfrm>
          <a:prstGeom prst="rect">
            <a:avLst/>
          </a:prstGeom>
        </p:spPr>
      </p:pic>
      <p:pic>
        <p:nvPicPr>
          <p:cNvPr id="14" name="Picture 4" descr="Gráfico de respostas do Formulários. Título da pergunta: Tarefa 1 : Registe-se no site com uma conta do tipo Seeker . Número de respostas: 13 respostas.">
            <a:extLst>
              <a:ext uri="{FF2B5EF4-FFF2-40B4-BE49-F238E27FC236}">
                <a16:creationId xmlns:a16="http://schemas.microsoft.com/office/drawing/2014/main" id="{89B09EF0-0206-4F51-AE7A-6E0A133D79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66" t="6122" r="5960" b="13925"/>
          <a:stretch/>
        </p:blipFill>
        <p:spPr bwMode="auto">
          <a:xfrm>
            <a:off x="6203216" y="3755163"/>
            <a:ext cx="5766949" cy="2401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26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17</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User Evaluation of the Functional Prototype - Results</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
        <p:nvSpPr>
          <p:cNvPr id="4" name="CaixaDeTexto 3">
            <a:extLst>
              <a:ext uri="{FF2B5EF4-FFF2-40B4-BE49-F238E27FC236}">
                <a16:creationId xmlns:a16="http://schemas.microsoft.com/office/drawing/2014/main" id="{6C3E54B4-4331-4643-A0DB-C02DF7E7EADF}"/>
              </a:ext>
            </a:extLst>
          </p:cNvPr>
          <p:cNvSpPr txBox="1"/>
          <p:nvPr/>
        </p:nvSpPr>
        <p:spPr>
          <a:xfrm>
            <a:off x="555530" y="1715832"/>
            <a:ext cx="8198777" cy="400110"/>
          </a:xfrm>
          <a:prstGeom prst="rect">
            <a:avLst/>
          </a:prstGeom>
          <a:noFill/>
        </p:spPr>
        <p:txBody>
          <a:bodyPr wrap="square" rtlCol="0">
            <a:spAutoFit/>
          </a:bodyPr>
          <a:lstStyle/>
          <a:p>
            <a:pPr marL="285750" indent="-285750">
              <a:buFont typeface="Arial" panose="020B0604020202020204" pitchFamily="34" charset="0"/>
              <a:buChar char="•"/>
            </a:pPr>
            <a:r>
              <a:rPr lang="pt-PT" sz="2000" dirty="0" err="1"/>
              <a:t>The</a:t>
            </a:r>
            <a:r>
              <a:rPr lang="pt-PT" sz="2000" dirty="0"/>
              <a:t> </a:t>
            </a:r>
            <a:r>
              <a:rPr lang="pt-PT" sz="2000" dirty="0" err="1"/>
              <a:t>users</a:t>
            </a:r>
            <a:r>
              <a:rPr lang="pt-PT" sz="2000" dirty="0"/>
              <a:t> </a:t>
            </a:r>
            <a:r>
              <a:rPr lang="pt-PT" sz="2000" dirty="0" err="1"/>
              <a:t>have</a:t>
            </a:r>
            <a:r>
              <a:rPr lang="pt-PT" sz="2000" dirty="0"/>
              <a:t> </a:t>
            </a:r>
            <a:r>
              <a:rPr lang="pt-PT" sz="2000" dirty="0" err="1"/>
              <a:t>shown</a:t>
            </a:r>
            <a:r>
              <a:rPr lang="pt-PT" sz="2000" dirty="0"/>
              <a:t> some </a:t>
            </a:r>
            <a:r>
              <a:rPr lang="pt-PT" sz="2000" dirty="0" err="1"/>
              <a:t>disagreement</a:t>
            </a:r>
            <a:r>
              <a:rPr lang="pt-PT" sz="2000" dirty="0"/>
              <a:t> </a:t>
            </a:r>
            <a:r>
              <a:rPr lang="pt-PT" sz="2000" dirty="0" err="1"/>
              <a:t>on</a:t>
            </a:r>
            <a:r>
              <a:rPr lang="pt-PT" sz="2000" dirty="0"/>
              <a:t> </a:t>
            </a:r>
            <a:r>
              <a:rPr lang="pt-PT" sz="2000" dirty="0" err="1"/>
              <a:t>the</a:t>
            </a:r>
            <a:r>
              <a:rPr lang="pt-PT" sz="2000" dirty="0"/>
              <a:t> </a:t>
            </a:r>
            <a:r>
              <a:rPr lang="pt-PT" sz="2000" dirty="0" err="1"/>
              <a:t>recruiter</a:t>
            </a:r>
            <a:r>
              <a:rPr lang="pt-PT" sz="2000" dirty="0"/>
              <a:t> </a:t>
            </a:r>
            <a:r>
              <a:rPr lang="pt-PT" sz="2000" dirty="0" err="1"/>
              <a:t>filters</a:t>
            </a:r>
            <a:r>
              <a:rPr lang="pt-PT" sz="2000" dirty="0"/>
              <a:t>.</a:t>
            </a:r>
          </a:p>
        </p:txBody>
      </p:sp>
      <p:pic>
        <p:nvPicPr>
          <p:cNvPr id="12" name="Picture 2">
            <a:extLst>
              <a:ext uri="{FF2B5EF4-FFF2-40B4-BE49-F238E27FC236}">
                <a16:creationId xmlns:a16="http://schemas.microsoft.com/office/drawing/2014/main" id="{78F1A56B-0FD3-4058-BAE0-2B7A462FF655}"/>
              </a:ext>
            </a:extLst>
          </p:cNvPr>
          <p:cNvPicPr>
            <a:picLocks noChangeAspect="1"/>
          </p:cNvPicPr>
          <p:nvPr/>
        </p:nvPicPr>
        <p:blipFill>
          <a:blip r:embed="rId2"/>
          <a:stretch>
            <a:fillRect/>
          </a:stretch>
        </p:blipFill>
        <p:spPr>
          <a:xfrm>
            <a:off x="683028" y="2474678"/>
            <a:ext cx="5946252" cy="3173813"/>
          </a:xfrm>
          <a:prstGeom prst="rect">
            <a:avLst/>
          </a:prstGeom>
        </p:spPr>
      </p:pic>
      <p:pic>
        <p:nvPicPr>
          <p:cNvPr id="15" name="Picture 2" descr="Gráfico de respostas do Formulários. Título da pergunta: Tarefa 7 : Acha que os filtros são adequados?. Número de respostas: 13 respostas.">
            <a:extLst>
              <a:ext uri="{FF2B5EF4-FFF2-40B4-BE49-F238E27FC236}">
                <a16:creationId xmlns:a16="http://schemas.microsoft.com/office/drawing/2014/main" id="{55E4536A-BFAA-4793-9411-11E289B87D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1" t="7700" r="30726" b="9106"/>
          <a:stretch/>
        </p:blipFill>
        <p:spPr bwMode="auto">
          <a:xfrm>
            <a:off x="5645264" y="2474678"/>
            <a:ext cx="6048753" cy="317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247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18</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Demo</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pic>
        <p:nvPicPr>
          <p:cNvPr id="2" name="Imagem 1">
            <a:extLst>
              <a:ext uri="{FF2B5EF4-FFF2-40B4-BE49-F238E27FC236}">
                <a16:creationId xmlns:a16="http://schemas.microsoft.com/office/drawing/2014/main" id="{9C6D5F69-4C55-4247-B0B2-C736B97640B2}"/>
              </a:ext>
            </a:extLst>
          </p:cNvPr>
          <p:cNvPicPr>
            <a:picLocks noChangeAspect="1"/>
          </p:cNvPicPr>
          <p:nvPr/>
        </p:nvPicPr>
        <p:blipFill>
          <a:blip r:embed="rId2"/>
          <a:stretch>
            <a:fillRect/>
          </a:stretch>
        </p:blipFill>
        <p:spPr>
          <a:xfrm>
            <a:off x="879527" y="1284945"/>
            <a:ext cx="10432945" cy="4765259"/>
          </a:xfrm>
          <a:prstGeom prst="rect">
            <a:avLst/>
          </a:prstGeom>
        </p:spPr>
      </p:pic>
    </p:spTree>
    <p:extLst>
      <p:ext uri="{BB962C8B-B14F-4D97-AF65-F5344CB8AC3E}">
        <p14:creationId xmlns:p14="http://schemas.microsoft.com/office/powerpoint/2010/main" val="964116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19</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Demo</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pic>
        <p:nvPicPr>
          <p:cNvPr id="3" name="Imagem 2">
            <a:extLst>
              <a:ext uri="{FF2B5EF4-FFF2-40B4-BE49-F238E27FC236}">
                <a16:creationId xmlns:a16="http://schemas.microsoft.com/office/drawing/2014/main" id="{7CF896FE-A915-431C-A23C-CA0DD1AC6609}"/>
              </a:ext>
            </a:extLst>
          </p:cNvPr>
          <p:cNvPicPr>
            <a:picLocks noChangeAspect="1"/>
          </p:cNvPicPr>
          <p:nvPr/>
        </p:nvPicPr>
        <p:blipFill>
          <a:blip r:embed="rId2"/>
          <a:stretch>
            <a:fillRect/>
          </a:stretch>
        </p:blipFill>
        <p:spPr>
          <a:xfrm>
            <a:off x="893463" y="1284945"/>
            <a:ext cx="10506990" cy="4798599"/>
          </a:xfrm>
          <a:prstGeom prst="rect">
            <a:avLst/>
          </a:prstGeom>
        </p:spPr>
      </p:pic>
    </p:spTree>
    <p:extLst>
      <p:ext uri="{BB962C8B-B14F-4D97-AF65-F5344CB8AC3E}">
        <p14:creationId xmlns:p14="http://schemas.microsoft.com/office/powerpoint/2010/main" val="714472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0444A69-BE00-3241-983C-B54ED0DD8D1E}"/>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Introduction</a:t>
            </a:r>
          </a:p>
        </p:txBody>
      </p:sp>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9" y="1783684"/>
            <a:ext cx="11216178" cy="1569660"/>
          </a:xfrm>
          <a:prstGeom prst="rect">
            <a:avLst/>
          </a:prstGeom>
          <a:noFill/>
        </p:spPr>
        <p:txBody>
          <a:bodyPr wrap="square" rtlCol="0">
            <a:spAutoFit/>
          </a:bodyPr>
          <a:lstStyle/>
          <a:p>
            <a:pPr lvl="0"/>
            <a:r>
              <a:rPr lang="en-US" sz="2400" dirty="0"/>
              <a:t>The world is going through an economic crisis due to the COVID-19 pandemic. Many people have lost their jobs and companies have closed. With this project we aim to help people who are trying to find a job to sustain their families finding it faster. We also want to help new companies to grow.</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
        <p:nvSpPr>
          <p:cNvPr id="9" name="Rectangle 2">
            <a:extLst>
              <a:ext uri="{FF2B5EF4-FFF2-40B4-BE49-F238E27FC236}">
                <a16:creationId xmlns:a16="http://schemas.microsoft.com/office/drawing/2014/main" id="{1691C457-C628-2749-9A63-2C7FDE4A72B7}"/>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Tree>
    <p:extLst>
      <p:ext uri="{BB962C8B-B14F-4D97-AF65-F5344CB8AC3E}">
        <p14:creationId xmlns:p14="http://schemas.microsoft.com/office/powerpoint/2010/main" val="2016089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20</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Demo</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pic>
        <p:nvPicPr>
          <p:cNvPr id="2" name="Imagem 1">
            <a:extLst>
              <a:ext uri="{FF2B5EF4-FFF2-40B4-BE49-F238E27FC236}">
                <a16:creationId xmlns:a16="http://schemas.microsoft.com/office/drawing/2014/main" id="{A2ACF4AA-5383-49EA-8E14-7FB6FCFACBD7}"/>
              </a:ext>
            </a:extLst>
          </p:cNvPr>
          <p:cNvPicPr>
            <a:picLocks noChangeAspect="1"/>
          </p:cNvPicPr>
          <p:nvPr/>
        </p:nvPicPr>
        <p:blipFill>
          <a:blip r:embed="rId2"/>
          <a:stretch>
            <a:fillRect/>
          </a:stretch>
        </p:blipFill>
        <p:spPr>
          <a:xfrm>
            <a:off x="893463" y="1279931"/>
            <a:ext cx="10506990" cy="4798599"/>
          </a:xfrm>
          <a:prstGeom prst="rect">
            <a:avLst/>
          </a:prstGeom>
        </p:spPr>
      </p:pic>
    </p:spTree>
    <p:extLst>
      <p:ext uri="{BB962C8B-B14F-4D97-AF65-F5344CB8AC3E}">
        <p14:creationId xmlns:p14="http://schemas.microsoft.com/office/powerpoint/2010/main" val="228475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05A5A2-8BBB-154E-95C9-CE8DFEE8E18A}"/>
              </a:ext>
            </a:extLst>
          </p:cNvPr>
          <p:cNvPicPr>
            <a:picLocks noChangeAspect="1"/>
          </p:cNvPicPr>
          <p:nvPr/>
        </p:nvPicPr>
        <p:blipFill rotWithShape="1">
          <a:blip r:embed="rId2"/>
          <a:srcRect l="-4267" t="10683" r="17083" b="1283"/>
          <a:stretch/>
        </p:blipFill>
        <p:spPr>
          <a:xfrm>
            <a:off x="7315200" y="1269582"/>
            <a:ext cx="4378817" cy="4421518"/>
          </a:xfrm>
          <a:prstGeom prst="rect">
            <a:avLst/>
          </a:prstGeom>
        </p:spPr>
      </p:pic>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21</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783686"/>
            <a:ext cx="7776477" cy="1015663"/>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mj-lt"/>
              </a:rPr>
              <a:t>Implement the filters, applies, favourites, profile edition,…</a:t>
            </a:r>
          </a:p>
          <a:p>
            <a:pPr marL="285750" indent="-285750">
              <a:buFont typeface="Arial" panose="020B0604020202020204" pitchFamily="34" charset="0"/>
              <a:buChar char="•"/>
            </a:pPr>
            <a:r>
              <a:rPr lang="en-GB" sz="2000" dirty="0">
                <a:latin typeface="+mj-lt"/>
              </a:rPr>
              <a:t>Use a true database system.</a:t>
            </a:r>
          </a:p>
          <a:p>
            <a:pPr marL="285750" indent="-285750">
              <a:buFont typeface="Arial" panose="020B0604020202020204" pitchFamily="34" charset="0"/>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8123CB26-77A6-0847-9E7E-0D226A3E799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Future Work</a:t>
            </a:r>
          </a:p>
        </p:txBody>
      </p:sp>
      <p:sp>
        <p:nvSpPr>
          <p:cNvPr id="16" name="Rectangle 2">
            <a:extLst>
              <a:ext uri="{FF2B5EF4-FFF2-40B4-BE49-F238E27FC236}">
                <a16:creationId xmlns:a16="http://schemas.microsoft.com/office/drawing/2014/main" id="{1A604FF6-4CA6-8A44-A73A-30B622FC0FDC}"/>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14"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Tree>
    <p:extLst>
      <p:ext uri="{BB962C8B-B14F-4D97-AF65-F5344CB8AC3E}">
        <p14:creationId xmlns:p14="http://schemas.microsoft.com/office/powerpoint/2010/main" val="871287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22</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783686"/>
            <a:ext cx="7776477"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mj-lt"/>
              </a:rPr>
              <a:t>Thanks to our friends and family for testing our project and giving good advices about it.</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8123CB26-77A6-0847-9E7E-0D226A3E799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Acknowledgments</a:t>
            </a:r>
          </a:p>
        </p:txBody>
      </p:sp>
      <p:sp>
        <p:nvSpPr>
          <p:cNvPr id="9" name="Rectangle 2">
            <a:extLst>
              <a:ext uri="{FF2B5EF4-FFF2-40B4-BE49-F238E27FC236}">
                <a16:creationId xmlns:a16="http://schemas.microsoft.com/office/drawing/2014/main" id="{8123CB26-77A6-0847-9E7E-0D226A3E799F}"/>
              </a:ext>
            </a:extLst>
          </p:cNvPr>
          <p:cNvSpPr txBox="1">
            <a:spLocks noChangeArrowheads="1"/>
          </p:cNvSpPr>
          <p:nvPr/>
        </p:nvSpPr>
        <p:spPr>
          <a:xfrm>
            <a:off x="582930" y="4082171"/>
            <a:ext cx="11233150" cy="5510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t>Effort of each group member</a:t>
            </a:r>
          </a:p>
        </p:txBody>
      </p:sp>
      <p:sp>
        <p:nvSpPr>
          <p:cNvPr id="12" name="TextBox 7">
            <a:extLst>
              <a:ext uri="{FF2B5EF4-FFF2-40B4-BE49-F238E27FC236}">
                <a16:creationId xmlns:a16="http://schemas.microsoft.com/office/drawing/2014/main" id="{98C6878B-5E93-F341-AC77-2423C100D7C5}"/>
              </a:ext>
            </a:extLst>
          </p:cNvPr>
          <p:cNvSpPr txBox="1"/>
          <p:nvPr/>
        </p:nvSpPr>
        <p:spPr>
          <a:xfrm>
            <a:off x="630236" y="4827527"/>
            <a:ext cx="7776477"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mj-lt"/>
              </a:rPr>
              <a:t>Same effort</a:t>
            </a:r>
          </a:p>
        </p:txBody>
      </p:sp>
      <p:sp>
        <p:nvSpPr>
          <p:cNvPr id="14"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Tree>
    <p:extLst>
      <p:ext uri="{BB962C8B-B14F-4D97-AF65-F5344CB8AC3E}">
        <p14:creationId xmlns:p14="http://schemas.microsoft.com/office/powerpoint/2010/main" val="3824246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3</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97972"/>
            <a:ext cx="8208964" cy="2677656"/>
          </a:xfrm>
          <a:prstGeom prst="rect">
            <a:avLst/>
          </a:prstGeom>
          <a:noFill/>
        </p:spPr>
        <p:txBody>
          <a:bodyPr wrap="square" rtlCol="0">
            <a:spAutoFit/>
          </a:bodyPr>
          <a:lstStyle/>
          <a:p>
            <a:pPr lvl="0"/>
            <a:r>
              <a:rPr lang="en-US" sz="2400" dirty="0"/>
              <a:t>Our goal with this application is to create a mean for enterprises to connect with people looking for a job. We’re expecting both parties to profit as employers find employees and jobless people find a job.</a:t>
            </a:r>
          </a:p>
          <a:p>
            <a:pPr lvl="0"/>
            <a:endParaRPr lang="en-US" sz="2400" dirty="0"/>
          </a:p>
          <a:p>
            <a:pPr lvl="0"/>
            <a:r>
              <a:rPr lang="en-US" sz="2400" dirty="0"/>
              <a:t>This application will ease the process of finding a work/worker, as it’ll be simple and </a:t>
            </a:r>
            <a:r>
              <a:rPr lang="en-US" sz="2400" dirty="0">
                <a:highlight>
                  <a:srgbClr val="FFFFFF"/>
                </a:highlight>
                <a:ea typeface="Roboto"/>
                <a:cs typeface="Roboto"/>
                <a:sym typeface="Roboto"/>
              </a:rPr>
              <a:t>approachable.</a:t>
            </a:r>
            <a:endParaRPr lang="en-US" sz="2400" dirty="0"/>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Picture 1">
            <a:extLst>
              <a:ext uri="{FF2B5EF4-FFF2-40B4-BE49-F238E27FC236}">
                <a16:creationId xmlns:a16="http://schemas.microsoft.com/office/drawing/2014/main" id="{C88E39A3-25F3-564A-86DB-E6AB9225D407}"/>
              </a:ext>
            </a:extLst>
          </p:cNvPr>
          <p:cNvPicPr>
            <a:picLocks noChangeAspect="1"/>
          </p:cNvPicPr>
          <p:nvPr/>
        </p:nvPicPr>
        <p:blipFill rotWithShape="1">
          <a:blip r:embed="rId2"/>
          <a:srcRect l="23328" r="26337"/>
          <a:stretch/>
        </p:blipFill>
        <p:spPr>
          <a:xfrm>
            <a:off x="8979574" y="570771"/>
            <a:ext cx="2714443" cy="3201987"/>
          </a:xfrm>
          <a:prstGeom prst="rect">
            <a:avLst/>
          </a:prstGeom>
        </p:spPr>
      </p:pic>
      <p:sp>
        <p:nvSpPr>
          <p:cNvPr id="14" name="Rectangle 2">
            <a:extLst>
              <a:ext uri="{FF2B5EF4-FFF2-40B4-BE49-F238E27FC236}">
                <a16:creationId xmlns:a16="http://schemas.microsoft.com/office/drawing/2014/main" id="{9FD51810-9772-5648-B7D2-55A94A12203C}"/>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Project Objectives</a:t>
            </a:r>
          </a:p>
        </p:txBody>
      </p:sp>
      <p:sp>
        <p:nvSpPr>
          <p:cNvPr id="15" name="Rectangle 2">
            <a:extLst>
              <a:ext uri="{FF2B5EF4-FFF2-40B4-BE49-F238E27FC236}">
                <a16:creationId xmlns:a16="http://schemas.microsoft.com/office/drawing/2014/main" id="{E0B9A3B4-9ADE-9940-ADDC-9ECF091DCC7C}"/>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Tree>
    <p:extLst>
      <p:ext uri="{BB962C8B-B14F-4D97-AF65-F5344CB8AC3E}">
        <p14:creationId xmlns:p14="http://schemas.microsoft.com/office/powerpoint/2010/main" val="779421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4</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1370336" y="1640900"/>
            <a:ext cx="3866366" cy="4708981"/>
          </a:xfrm>
          <a:prstGeom prst="rect">
            <a:avLst/>
          </a:prstGeom>
          <a:noFill/>
        </p:spPr>
        <p:txBody>
          <a:bodyPr wrap="square" rtlCol="0">
            <a:spAutoFit/>
          </a:bodyPr>
          <a:lstStyle/>
          <a:p>
            <a:pPr lvl="0"/>
            <a:r>
              <a:rPr lang="en-US" sz="2000" b="1" dirty="0"/>
              <a:t>Employer</a:t>
            </a:r>
            <a:r>
              <a:rPr lang="en-US" sz="2000" dirty="0"/>
              <a:t>				</a:t>
            </a:r>
          </a:p>
          <a:p>
            <a:pPr lvl="0"/>
            <a:r>
              <a:rPr lang="en-US" sz="2000" dirty="0"/>
              <a:t>Henry Heinz		</a:t>
            </a:r>
          </a:p>
          <a:p>
            <a:pPr lvl="0"/>
            <a:r>
              <a:rPr lang="en-US" sz="2000" dirty="0"/>
              <a:t>Male	22    </a:t>
            </a:r>
          </a:p>
          <a:p>
            <a:pPr lvl="0"/>
            <a:endParaRPr lang="en-US" sz="2000" dirty="0"/>
          </a:p>
          <a:p>
            <a:pPr lvl="0"/>
            <a:r>
              <a:rPr lang="en-US" sz="2000" dirty="0"/>
              <a:t>Owner of a company.</a:t>
            </a:r>
          </a:p>
          <a:p>
            <a:pPr lvl="0"/>
            <a:r>
              <a:rPr lang="en-US" sz="2000" dirty="0"/>
              <a:t>Started a new company with his late grandfather’s money. Wants to find workers for his company to grow.</a:t>
            </a:r>
          </a:p>
          <a:p>
            <a:pPr lvl="0"/>
            <a:r>
              <a:rPr lang="en-US" sz="2000" dirty="0"/>
              <a:t>Given his age and social background, he’s quite familiar with technology.</a:t>
            </a:r>
          </a:p>
          <a:p>
            <a:endParaRPr lang="en-US" sz="2000" dirty="0">
              <a:latin typeface="+mj-lt"/>
            </a:endParaRPr>
          </a:p>
          <a:p>
            <a:pPr marL="742950" lvl="1" indent="-28575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09322590-479D-BF42-8D4E-909F8CC3367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Personas</a:t>
            </a:r>
          </a:p>
        </p:txBody>
      </p:sp>
      <p:sp>
        <p:nvSpPr>
          <p:cNvPr id="16" name="Rectangle 2">
            <a:extLst>
              <a:ext uri="{FF2B5EF4-FFF2-40B4-BE49-F238E27FC236}">
                <a16:creationId xmlns:a16="http://schemas.microsoft.com/office/drawing/2014/main" id="{8736646C-38E8-5E47-A075-5FCAA762E172}"/>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pic>
        <p:nvPicPr>
          <p:cNvPr id="7" name="Picture 6">
            <a:extLst>
              <a:ext uri="{FF2B5EF4-FFF2-40B4-BE49-F238E27FC236}">
                <a16:creationId xmlns:a16="http://schemas.microsoft.com/office/drawing/2014/main" id="{6969CB0E-859B-4A2D-8DD2-24EEE32F1F74}"/>
              </a:ext>
            </a:extLst>
          </p:cNvPr>
          <p:cNvPicPr>
            <a:picLocks noChangeAspect="1"/>
          </p:cNvPicPr>
          <p:nvPr/>
        </p:nvPicPr>
        <p:blipFill>
          <a:blip r:embed="rId2"/>
          <a:stretch>
            <a:fillRect/>
          </a:stretch>
        </p:blipFill>
        <p:spPr>
          <a:xfrm>
            <a:off x="3196357" y="1753688"/>
            <a:ext cx="1579001" cy="1444877"/>
          </a:xfrm>
          <a:prstGeom prst="rect">
            <a:avLst/>
          </a:prstGeom>
        </p:spPr>
      </p:pic>
      <p:pic>
        <p:nvPicPr>
          <p:cNvPr id="10" name="Picture 9">
            <a:extLst>
              <a:ext uri="{FF2B5EF4-FFF2-40B4-BE49-F238E27FC236}">
                <a16:creationId xmlns:a16="http://schemas.microsoft.com/office/drawing/2014/main" id="{A34D402E-0ACF-4AE6-BA36-F11E9073C31B}"/>
              </a:ext>
            </a:extLst>
          </p:cNvPr>
          <p:cNvPicPr>
            <a:picLocks noChangeAspect="1"/>
          </p:cNvPicPr>
          <p:nvPr/>
        </p:nvPicPr>
        <p:blipFill>
          <a:blip r:embed="rId3"/>
          <a:stretch>
            <a:fillRect/>
          </a:stretch>
        </p:blipFill>
        <p:spPr>
          <a:xfrm>
            <a:off x="8714032" y="1748755"/>
            <a:ext cx="1536325" cy="1444877"/>
          </a:xfrm>
          <a:prstGeom prst="rect">
            <a:avLst/>
          </a:prstGeom>
        </p:spPr>
      </p:pic>
      <p:sp>
        <p:nvSpPr>
          <p:cNvPr id="13" name="TextBox 12">
            <a:extLst>
              <a:ext uri="{FF2B5EF4-FFF2-40B4-BE49-F238E27FC236}">
                <a16:creationId xmlns:a16="http://schemas.microsoft.com/office/drawing/2014/main" id="{36DB0C9B-C585-449F-9716-929953038019}"/>
              </a:ext>
            </a:extLst>
          </p:cNvPr>
          <p:cNvSpPr txBox="1"/>
          <p:nvPr/>
        </p:nvSpPr>
        <p:spPr>
          <a:xfrm>
            <a:off x="6955298" y="1714401"/>
            <a:ext cx="3866366" cy="4062651"/>
          </a:xfrm>
          <a:prstGeom prst="rect">
            <a:avLst/>
          </a:prstGeom>
          <a:noFill/>
        </p:spPr>
        <p:txBody>
          <a:bodyPr wrap="square" rtlCol="0">
            <a:spAutoFit/>
          </a:bodyPr>
          <a:lstStyle/>
          <a:p>
            <a:pPr lvl="0"/>
            <a:r>
              <a:rPr lang="en-US" sz="2000" b="1" dirty="0"/>
              <a:t>Unemployed</a:t>
            </a:r>
          </a:p>
          <a:p>
            <a:pPr lvl="0"/>
            <a:endParaRPr lang="en-US" sz="2000" b="1" dirty="0"/>
          </a:p>
          <a:p>
            <a:pPr lvl="0"/>
            <a:r>
              <a:rPr lang="en-US" sz="2000" dirty="0"/>
              <a:t>Leonardo Lenny</a:t>
            </a:r>
          </a:p>
          <a:p>
            <a:pPr lvl="0"/>
            <a:r>
              <a:rPr lang="en-US" sz="2000" dirty="0"/>
              <a:t>Male	       46</a:t>
            </a:r>
          </a:p>
          <a:p>
            <a:pPr lvl="0"/>
            <a:endParaRPr lang="en-US" sz="2000" dirty="0"/>
          </a:p>
          <a:p>
            <a:pPr lvl="0"/>
            <a:r>
              <a:rPr lang="en-US" sz="2000" dirty="0"/>
              <a:t>Lost his job due to the recent pandemic. </a:t>
            </a:r>
          </a:p>
          <a:p>
            <a:pPr lvl="0"/>
            <a:r>
              <a:rPr lang="en-US" sz="2000" dirty="0">
                <a:solidFill>
                  <a:schemeClr val="dk1"/>
                </a:solidFill>
              </a:rPr>
              <a:t>He hopes to find a job, as he</a:t>
            </a:r>
            <a:r>
              <a:rPr lang="en-US" sz="2000" dirty="0"/>
              <a:t> wants money to pay for his rent.</a:t>
            </a:r>
          </a:p>
          <a:p>
            <a:pPr lvl="0"/>
            <a:r>
              <a:rPr lang="en-US" sz="2000" dirty="0"/>
              <a:t>Occasionally, uses his phone and laptop, so he’s familiar with technology, but not an expert.</a:t>
            </a:r>
          </a:p>
          <a:p>
            <a:endParaRPr lang="en-US" dirty="0"/>
          </a:p>
        </p:txBody>
      </p:sp>
    </p:spTree>
    <p:extLst>
      <p:ext uri="{BB962C8B-B14F-4D97-AF65-F5344CB8AC3E}">
        <p14:creationId xmlns:p14="http://schemas.microsoft.com/office/powerpoint/2010/main" val="2667691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10868B-2850-4257-8155-BFE97275CC3E}"/>
              </a:ext>
            </a:extLst>
          </p:cNvPr>
          <p:cNvPicPr>
            <a:picLocks noChangeAspect="1"/>
          </p:cNvPicPr>
          <p:nvPr/>
        </p:nvPicPr>
        <p:blipFill>
          <a:blip r:embed="rId2"/>
          <a:stretch>
            <a:fillRect/>
          </a:stretch>
        </p:blipFill>
        <p:spPr>
          <a:xfrm>
            <a:off x="3474183" y="2403577"/>
            <a:ext cx="2242739" cy="2052236"/>
          </a:xfrm>
          <a:prstGeom prst="rect">
            <a:avLst/>
          </a:prstGeom>
        </p:spPr>
      </p:pic>
      <p:pic>
        <p:nvPicPr>
          <p:cNvPr id="4" name="Picture 3">
            <a:extLst>
              <a:ext uri="{FF2B5EF4-FFF2-40B4-BE49-F238E27FC236}">
                <a16:creationId xmlns:a16="http://schemas.microsoft.com/office/drawing/2014/main" id="{8ABD4750-D402-46AE-BC8D-4B7BA9C6C757}"/>
              </a:ext>
            </a:extLst>
          </p:cNvPr>
          <p:cNvPicPr>
            <a:picLocks noChangeAspect="1"/>
          </p:cNvPicPr>
          <p:nvPr/>
        </p:nvPicPr>
        <p:blipFill>
          <a:blip r:embed="rId3"/>
          <a:stretch>
            <a:fillRect/>
          </a:stretch>
        </p:blipFill>
        <p:spPr>
          <a:xfrm>
            <a:off x="8476349" y="2403577"/>
            <a:ext cx="2190783" cy="2052235"/>
          </a:xfrm>
          <a:prstGeom prst="rect">
            <a:avLst/>
          </a:prstGeom>
        </p:spPr>
      </p:pic>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5</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961162" y="2151727"/>
            <a:ext cx="2883128" cy="2985433"/>
          </a:xfrm>
          <a:prstGeom prst="rect">
            <a:avLst/>
          </a:prstGeom>
          <a:noFill/>
        </p:spPr>
        <p:txBody>
          <a:bodyPr wrap="square" rtlCol="0">
            <a:spAutoFit/>
          </a:bodyPr>
          <a:lstStyle/>
          <a:p>
            <a:pPr lvl="0"/>
            <a:r>
              <a:rPr lang="en-US" sz="2400" dirty="0">
                <a:solidFill>
                  <a:schemeClr val="dk2"/>
                </a:solidFill>
              </a:rPr>
              <a:t>Finding an Employee:</a:t>
            </a:r>
          </a:p>
          <a:p>
            <a:pPr lvl="0"/>
            <a:endParaRPr lang="en-US" sz="2400" dirty="0"/>
          </a:p>
          <a:p>
            <a:pPr lvl="0"/>
            <a:r>
              <a:rPr lang="en-US" sz="2400" dirty="0"/>
              <a:t>Henry publishes on the application his jobs offers in order to find workers for his new company.</a:t>
            </a:r>
          </a:p>
          <a:p>
            <a:pPr marL="742950" lvl="1" indent="-28575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Scenarios</a:t>
            </a:r>
          </a:p>
        </p:txBody>
      </p:sp>
      <p:sp>
        <p:nvSpPr>
          <p:cNvPr id="16" name="Rectangle 2">
            <a:extLst>
              <a:ext uri="{FF2B5EF4-FFF2-40B4-BE49-F238E27FC236}">
                <a16:creationId xmlns:a16="http://schemas.microsoft.com/office/drawing/2014/main" id="{5368252F-A924-3E48-9F46-357A553A7009}"/>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
        <p:nvSpPr>
          <p:cNvPr id="3" name="TextBox 2">
            <a:extLst>
              <a:ext uri="{FF2B5EF4-FFF2-40B4-BE49-F238E27FC236}">
                <a16:creationId xmlns:a16="http://schemas.microsoft.com/office/drawing/2014/main" id="{984627F1-9109-4872-9057-F3F77FDBA66D}"/>
              </a:ext>
            </a:extLst>
          </p:cNvPr>
          <p:cNvSpPr txBox="1"/>
          <p:nvPr/>
        </p:nvSpPr>
        <p:spPr>
          <a:xfrm>
            <a:off x="6364433" y="2151727"/>
            <a:ext cx="2883128" cy="2954655"/>
          </a:xfrm>
          <a:prstGeom prst="rect">
            <a:avLst/>
          </a:prstGeom>
          <a:noFill/>
        </p:spPr>
        <p:txBody>
          <a:bodyPr wrap="square" rtlCol="0">
            <a:spAutoFit/>
          </a:bodyPr>
          <a:lstStyle/>
          <a:p>
            <a:pPr lvl="0"/>
            <a:r>
              <a:rPr lang="en-US" sz="2400" dirty="0">
                <a:solidFill>
                  <a:schemeClr val="dk2"/>
                </a:solidFill>
              </a:rPr>
              <a:t>Finding a Job:</a:t>
            </a:r>
          </a:p>
          <a:p>
            <a:pPr lvl="0"/>
            <a:endParaRPr lang="en-US" sz="2400" dirty="0"/>
          </a:p>
          <a:p>
            <a:pPr lvl="0"/>
            <a:r>
              <a:rPr lang="en-US" sz="2400" dirty="0"/>
              <a:t>Leonardo needs a new job, so he searches in the application available offers.</a:t>
            </a:r>
          </a:p>
          <a:p>
            <a:endParaRPr lang="en-US" dirty="0"/>
          </a:p>
        </p:txBody>
      </p:sp>
    </p:spTree>
    <p:extLst>
      <p:ext uri="{BB962C8B-B14F-4D97-AF65-F5344CB8AC3E}">
        <p14:creationId xmlns:p14="http://schemas.microsoft.com/office/powerpoint/2010/main" val="26788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6</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6518" y="2908259"/>
            <a:ext cx="2280330" cy="954107"/>
          </a:xfrm>
          <a:prstGeom prst="rect">
            <a:avLst/>
          </a:prstGeom>
          <a:solidFill>
            <a:schemeClr val="bg1"/>
          </a:solidFill>
        </p:spPr>
        <p:txBody>
          <a:bodyPr wrap="square" rtlCol="0">
            <a:spAutoFit/>
          </a:bodyPr>
          <a:lstStyle/>
          <a:p>
            <a:pPr lvl="1"/>
            <a:r>
              <a:rPr lang="en-GB" sz="2800" b="1" dirty="0">
                <a:latin typeface="+mj-lt"/>
              </a:rPr>
              <a:t>Finding an Employee</a:t>
            </a:r>
            <a:endParaRPr lang="en-US" sz="2800" b="1"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Tasks</a:t>
            </a:r>
          </a:p>
        </p:txBody>
      </p:sp>
      <p:sp>
        <p:nvSpPr>
          <p:cNvPr id="16" name="Rectangle 2">
            <a:extLst>
              <a:ext uri="{FF2B5EF4-FFF2-40B4-BE49-F238E27FC236}">
                <a16:creationId xmlns:a16="http://schemas.microsoft.com/office/drawing/2014/main" id="{5368252F-A924-3E48-9F46-357A553A7009}"/>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13"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pic>
        <p:nvPicPr>
          <p:cNvPr id="3" name="Picture 2">
            <a:extLst>
              <a:ext uri="{FF2B5EF4-FFF2-40B4-BE49-F238E27FC236}">
                <a16:creationId xmlns:a16="http://schemas.microsoft.com/office/drawing/2014/main" id="{5CE2D753-FDFC-4047-A682-48BC1BD350D6}"/>
              </a:ext>
            </a:extLst>
          </p:cNvPr>
          <p:cNvPicPr>
            <a:picLocks noChangeAspect="1"/>
          </p:cNvPicPr>
          <p:nvPr/>
        </p:nvPicPr>
        <p:blipFill>
          <a:blip r:embed="rId2"/>
          <a:stretch>
            <a:fillRect/>
          </a:stretch>
        </p:blipFill>
        <p:spPr>
          <a:xfrm>
            <a:off x="3657600" y="583730"/>
            <a:ext cx="6493028" cy="5400268"/>
          </a:xfrm>
          <a:prstGeom prst="rect">
            <a:avLst/>
          </a:prstGeom>
        </p:spPr>
      </p:pic>
    </p:spTree>
    <p:extLst>
      <p:ext uri="{BB962C8B-B14F-4D97-AF65-F5344CB8AC3E}">
        <p14:creationId xmlns:p14="http://schemas.microsoft.com/office/powerpoint/2010/main" val="2303796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7</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6518" y="2908259"/>
            <a:ext cx="2116557" cy="954107"/>
          </a:xfrm>
          <a:prstGeom prst="rect">
            <a:avLst/>
          </a:prstGeom>
          <a:solidFill>
            <a:schemeClr val="bg1"/>
          </a:solidFill>
        </p:spPr>
        <p:txBody>
          <a:bodyPr wrap="square" rtlCol="0">
            <a:spAutoFit/>
          </a:bodyPr>
          <a:lstStyle/>
          <a:p>
            <a:pPr lvl="1"/>
            <a:r>
              <a:rPr lang="en-GB" sz="2800" b="1" dirty="0">
                <a:latin typeface="+mj-lt"/>
              </a:rPr>
              <a:t>Finding a Job</a:t>
            </a:r>
            <a:endParaRPr lang="en-US" sz="2800" b="1"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Tasks</a:t>
            </a:r>
          </a:p>
        </p:txBody>
      </p:sp>
      <p:sp>
        <p:nvSpPr>
          <p:cNvPr id="16" name="Rectangle 2">
            <a:extLst>
              <a:ext uri="{FF2B5EF4-FFF2-40B4-BE49-F238E27FC236}">
                <a16:creationId xmlns:a16="http://schemas.microsoft.com/office/drawing/2014/main" id="{5368252F-A924-3E48-9F46-357A553A7009}"/>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13"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pic>
        <p:nvPicPr>
          <p:cNvPr id="3" name="Picture 2">
            <a:extLst>
              <a:ext uri="{FF2B5EF4-FFF2-40B4-BE49-F238E27FC236}">
                <a16:creationId xmlns:a16="http://schemas.microsoft.com/office/drawing/2014/main" id="{5CE2D753-FDFC-4047-A682-48BC1BD350D6}"/>
              </a:ext>
            </a:extLst>
          </p:cNvPr>
          <p:cNvPicPr>
            <a:picLocks noChangeAspect="1"/>
          </p:cNvPicPr>
          <p:nvPr/>
        </p:nvPicPr>
        <p:blipFill>
          <a:blip r:embed="rId2"/>
          <a:srcRect/>
          <a:stretch/>
        </p:blipFill>
        <p:spPr>
          <a:xfrm>
            <a:off x="3548418" y="885825"/>
            <a:ext cx="7360920" cy="4792428"/>
          </a:xfrm>
          <a:prstGeom prst="rect">
            <a:avLst/>
          </a:prstGeom>
        </p:spPr>
      </p:pic>
    </p:spTree>
    <p:extLst>
      <p:ext uri="{BB962C8B-B14F-4D97-AF65-F5344CB8AC3E}">
        <p14:creationId xmlns:p14="http://schemas.microsoft.com/office/powerpoint/2010/main" val="4214508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8</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83684"/>
            <a:ext cx="8521384" cy="5016758"/>
          </a:xfrm>
          <a:prstGeom prst="rect">
            <a:avLst/>
          </a:prstGeom>
          <a:noFill/>
        </p:spPr>
        <p:txBody>
          <a:bodyPr wrap="square" rtlCol="0">
            <a:spAutoFit/>
          </a:bodyPr>
          <a:lstStyle/>
          <a:p>
            <a:pPr lvl="0">
              <a:buClr>
                <a:srgbClr val="595959"/>
              </a:buClr>
              <a:buSzPts val="1800"/>
            </a:pPr>
            <a:r>
              <a:rPr lang="en-US" sz="2000" kern="0" dirty="0">
                <a:solidFill>
                  <a:srgbClr val="3C78D8"/>
                </a:solidFill>
                <a:cs typeface="Arial"/>
                <a:sym typeface="Arial"/>
              </a:rPr>
              <a:t>Non-functional Requirements (Usability/</a:t>
            </a:r>
            <a:r>
              <a:rPr lang="en-US" sz="2000" kern="0" dirty="0" err="1">
                <a:solidFill>
                  <a:srgbClr val="3C78D8"/>
                </a:solidFill>
                <a:cs typeface="Arial"/>
                <a:sym typeface="Arial"/>
              </a:rPr>
              <a:t>Ux</a:t>
            </a:r>
            <a:r>
              <a:rPr lang="en-US" sz="2000" kern="0" dirty="0">
                <a:solidFill>
                  <a:srgbClr val="3C78D8"/>
                </a:solidFill>
                <a:cs typeface="Arial"/>
                <a:sym typeface="Arial"/>
              </a:rPr>
              <a:t>):</a:t>
            </a:r>
          </a:p>
          <a:p>
            <a:pPr marL="457200" lvl="0" indent="-317500">
              <a:spcBef>
                <a:spcPts val="1600"/>
              </a:spcBef>
              <a:buClr>
                <a:srgbClr val="3C78D8"/>
              </a:buClr>
              <a:buSzPts val="1400"/>
              <a:buFont typeface="Arial"/>
              <a:buChar char="➔"/>
            </a:pPr>
            <a:r>
              <a:rPr lang="en-US" sz="2000" kern="0" dirty="0">
                <a:solidFill>
                  <a:srgbClr val="595959"/>
                </a:solidFill>
                <a:cs typeface="Arial"/>
                <a:sym typeface="Arial"/>
              </a:rPr>
              <a:t>Ease and fastness in learning the main functions of the application.</a:t>
            </a:r>
          </a:p>
          <a:p>
            <a:pPr marL="457200" lvl="0" indent="-317500">
              <a:buClr>
                <a:srgbClr val="3C78D8"/>
              </a:buClr>
              <a:buSzPts val="1400"/>
              <a:buFont typeface="Arial"/>
              <a:buChar char="➔"/>
            </a:pPr>
            <a:r>
              <a:rPr lang="en-US" sz="2000" kern="0" dirty="0">
                <a:solidFill>
                  <a:srgbClr val="595959"/>
                </a:solidFill>
                <a:cs typeface="Arial"/>
                <a:sym typeface="Arial"/>
              </a:rPr>
              <a:t>Intuitive navigability and simple design.</a:t>
            </a:r>
          </a:p>
          <a:p>
            <a:pPr lvl="0">
              <a:spcBef>
                <a:spcPts val="1600"/>
              </a:spcBef>
              <a:buClr>
                <a:srgbClr val="595959"/>
              </a:buClr>
              <a:buSzPts val="1800"/>
            </a:pPr>
            <a:r>
              <a:rPr lang="en-US" sz="2000" kern="0" dirty="0">
                <a:solidFill>
                  <a:srgbClr val="3C78D8"/>
                </a:solidFill>
                <a:cs typeface="Arial"/>
                <a:sym typeface="Arial"/>
              </a:rPr>
              <a:t>Functional Requirements:</a:t>
            </a:r>
          </a:p>
          <a:p>
            <a:pPr marL="457200" lvl="0" indent="-317500">
              <a:spcBef>
                <a:spcPts val="1600"/>
              </a:spcBef>
              <a:buClr>
                <a:srgbClr val="3C78D8"/>
              </a:buClr>
              <a:buSzPts val="1400"/>
              <a:buFont typeface="Arial"/>
              <a:buChar char="➔"/>
            </a:pPr>
            <a:r>
              <a:rPr lang="en-US" sz="2000" kern="0" dirty="0">
                <a:solidFill>
                  <a:srgbClr val="595959"/>
                </a:solidFill>
                <a:cs typeface="Arial"/>
                <a:sym typeface="Arial"/>
              </a:rPr>
              <a:t>Register a new user as an employer, or a job seeker.</a:t>
            </a:r>
          </a:p>
          <a:p>
            <a:pPr marL="457200" lvl="0" indent="-317500">
              <a:buClr>
                <a:srgbClr val="3C78D8"/>
              </a:buClr>
              <a:buSzPts val="1400"/>
              <a:buFont typeface="Arial"/>
              <a:buChar char="➔"/>
            </a:pPr>
            <a:r>
              <a:rPr lang="en-US" sz="2000" kern="0" dirty="0">
                <a:solidFill>
                  <a:srgbClr val="595959"/>
                </a:solidFill>
                <a:cs typeface="Arial"/>
                <a:sym typeface="Arial"/>
              </a:rPr>
              <a:t>Edit profile to update user’s information.</a:t>
            </a:r>
          </a:p>
          <a:p>
            <a:pPr marL="457200" lvl="0" indent="-317500">
              <a:buClr>
                <a:srgbClr val="3C78D8"/>
              </a:buClr>
              <a:buSzPts val="1400"/>
              <a:buFont typeface="Arial"/>
              <a:buChar char="➔"/>
            </a:pPr>
            <a:r>
              <a:rPr lang="en-US" sz="2000" kern="0" dirty="0">
                <a:solidFill>
                  <a:srgbClr val="595959"/>
                </a:solidFill>
                <a:cs typeface="Arial"/>
                <a:sym typeface="Arial"/>
              </a:rPr>
              <a:t>Give employers the ability to post new job requirements.</a:t>
            </a:r>
          </a:p>
          <a:p>
            <a:pPr marL="457200" lvl="0" indent="-317500">
              <a:buClr>
                <a:srgbClr val="3C78D8"/>
              </a:buClr>
              <a:buSzPts val="1400"/>
              <a:buFont typeface="Arial"/>
              <a:buChar char="➔"/>
            </a:pPr>
            <a:r>
              <a:rPr lang="en-US" sz="2000" kern="0" dirty="0">
                <a:solidFill>
                  <a:srgbClr val="595959"/>
                </a:solidFill>
                <a:cs typeface="Arial"/>
                <a:sym typeface="Arial"/>
              </a:rPr>
              <a:t>Match job seekers with new jobs that fit their requirements.</a:t>
            </a:r>
          </a:p>
          <a:p>
            <a:pPr marL="457200" lvl="0" indent="-317500">
              <a:buClr>
                <a:srgbClr val="3C78D8"/>
              </a:buClr>
              <a:buSzPts val="1400"/>
              <a:buFont typeface="Arial"/>
              <a:buChar char="➔"/>
            </a:pPr>
            <a:r>
              <a:rPr lang="en-US" sz="2000" kern="0" dirty="0">
                <a:solidFill>
                  <a:srgbClr val="595959"/>
                </a:solidFill>
                <a:cs typeface="Arial"/>
                <a:sym typeface="Arial"/>
              </a:rPr>
              <a:t>Give job seekers the ability to save offers marking them as a favorite.</a:t>
            </a:r>
          </a:p>
          <a:p>
            <a:pPr marL="457200" lvl="0" indent="-317500">
              <a:buClr>
                <a:srgbClr val="3C78D8"/>
              </a:buClr>
              <a:buSzPts val="1400"/>
              <a:buFont typeface="Arial"/>
              <a:buChar char="➔"/>
            </a:pPr>
            <a:r>
              <a:rPr lang="en-US" sz="2000" kern="0" dirty="0">
                <a:solidFill>
                  <a:srgbClr val="595959"/>
                </a:solidFill>
                <a:cs typeface="Arial"/>
                <a:sym typeface="Arial"/>
              </a:rPr>
              <a:t>Include algorithms to show desirable candidates to employers, including a broader set of details, etc.</a:t>
            </a:r>
          </a:p>
          <a:p>
            <a:pPr marL="742950" lvl="1" indent="-285750">
              <a:buFont typeface="Wingdings" pitchFamily="2" charset="2"/>
              <a:buChar char="§"/>
            </a:pPr>
            <a:endParaRPr lang="en-US" sz="2000" dirty="0">
              <a:effectLst/>
              <a:latin typeface="+mj-lt"/>
            </a:endParaRPr>
          </a:p>
          <a:p>
            <a:pPr marL="285750" indent="-285750">
              <a:buFont typeface="Arial" panose="020B0604020202020204" pitchFamily="34" charset="0"/>
              <a:buChar char="•"/>
            </a:pPr>
            <a:endParaRPr lang="en-US" sz="2000" dirty="0">
              <a:latin typeface="+mj-lt"/>
            </a:endParaRPr>
          </a:p>
          <a:p>
            <a:pPr marL="742950" lvl="1" indent="-28575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- 2019-2020</a:t>
            </a:r>
          </a:p>
        </p:txBody>
      </p:sp>
      <p:pic>
        <p:nvPicPr>
          <p:cNvPr id="2" name="Picture 1">
            <a:extLst>
              <a:ext uri="{FF2B5EF4-FFF2-40B4-BE49-F238E27FC236}">
                <a16:creationId xmlns:a16="http://schemas.microsoft.com/office/drawing/2014/main" id="{8FEE50DD-70CF-EF4A-9EEF-504AE5F99987}"/>
              </a:ext>
            </a:extLst>
          </p:cNvPr>
          <p:cNvPicPr>
            <a:picLocks noChangeAspect="1"/>
          </p:cNvPicPr>
          <p:nvPr/>
        </p:nvPicPr>
        <p:blipFill rotWithShape="1">
          <a:blip r:embed="rId2"/>
          <a:srcRect l="24235" r="21898"/>
          <a:stretch/>
        </p:blipFill>
        <p:spPr>
          <a:xfrm>
            <a:off x="9372604" y="1212429"/>
            <a:ext cx="2507932" cy="3216685"/>
          </a:xfrm>
          <a:prstGeom prst="rect">
            <a:avLst/>
          </a:prstGeom>
        </p:spPr>
      </p:pic>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Requirements</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Tree>
    <p:extLst>
      <p:ext uri="{BB962C8B-B14F-4D97-AF65-F5344CB8AC3E}">
        <p14:creationId xmlns:p14="http://schemas.microsoft.com/office/powerpoint/2010/main" val="137432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4FCC2108-1478-4F59-B559-97F0A2C35D3F}"/>
              </a:ext>
            </a:extLst>
          </p:cNvPr>
          <p:cNvPicPr>
            <a:picLocks noChangeAspect="1"/>
          </p:cNvPicPr>
          <p:nvPr/>
        </p:nvPicPr>
        <p:blipFill>
          <a:blip r:embed="rId2"/>
          <a:stretch>
            <a:fillRect/>
          </a:stretch>
        </p:blipFill>
        <p:spPr>
          <a:xfrm>
            <a:off x="6389615" y="3133360"/>
            <a:ext cx="5802385" cy="3272276"/>
          </a:xfrm>
          <a:prstGeom prst="rect">
            <a:avLst/>
          </a:prstGeom>
        </p:spPr>
      </p:pic>
      <p:pic>
        <p:nvPicPr>
          <p:cNvPr id="14" name="Imagem 13">
            <a:extLst>
              <a:ext uri="{FF2B5EF4-FFF2-40B4-BE49-F238E27FC236}">
                <a16:creationId xmlns:a16="http://schemas.microsoft.com/office/drawing/2014/main" id="{651EA48F-48B2-4BB4-8727-7BB2B72993A9}"/>
              </a:ext>
            </a:extLst>
          </p:cNvPr>
          <p:cNvPicPr>
            <a:picLocks noChangeAspect="1"/>
          </p:cNvPicPr>
          <p:nvPr/>
        </p:nvPicPr>
        <p:blipFill>
          <a:blip r:embed="rId3"/>
          <a:stretch>
            <a:fillRect/>
          </a:stretch>
        </p:blipFill>
        <p:spPr>
          <a:xfrm>
            <a:off x="6503542" y="260766"/>
            <a:ext cx="5688458" cy="3109249"/>
          </a:xfrm>
          <a:prstGeom prst="rect">
            <a:avLst/>
          </a:prstGeom>
        </p:spPr>
      </p:pic>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9</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83684"/>
            <a:ext cx="6025705" cy="2616101"/>
          </a:xfrm>
          <a:prstGeom prst="rect">
            <a:avLst/>
          </a:prstGeom>
          <a:noFill/>
        </p:spPr>
        <p:txBody>
          <a:bodyPr wrap="square" rtlCol="0">
            <a:spAutoFit/>
          </a:bodyPr>
          <a:lstStyle/>
          <a:p>
            <a:pPr marL="285750" indent="-285750">
              <a:buFont typeface="Arial" panose="020B0604020202020204" pitchFamily="34" charset="0"/>
              <a:buChar char="•"/>
            </a:pPr>
            <a:r>
              <a:rPr lang="en-US" sz="2400" dirty="0"/>
              <a:t>Digital prototype using a proto.io.</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Seeker main features:</a:t>
            </a:r>
          </a:p>
          <a:p>
            <a:pPr marL="742950" lvl="1" indent="-285750">
              <a:buFont typeface="Wingdings" pitchFamily="2" charset="2"/>
              <a:buChar char="§"/>
            </a:pPr>
            <a:r>
              <a:rPr lang="en-US" sz="2400" dirty="0">
                <a:latin typeface="+mj-lt"/>
              </a:rPr>
              <a:t>Can apply to an offer in its details page;</a:t>
            </a:r>
          </a:p>
          <a:p>
            <a:pPr marL="742950" lvl="1" indent="-285750">
              <a:buFont typeface="Wingdings" pitchFamily="2" charset="2"/>
              <a:buChar char="§"/>
            </a:pPr>
            <a:r>
              <a:rPr lang="en-US" sz="2400" dirty="0">
                <a:latin typeface="+mj-lt"/>
              </a:rPr>
              <a:t>Can view and filter a list of job offers in the main page.</a:t>
            </a:r>
          </a:p>
          <a:p>
            <a:pPr marL="742950" lvl="1" indent="-28575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Low Fidelity Prototype</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err="1">
                <a:solidFill>
                  <a:schemeClr val="accent1"/>
                </a:solidFill>
              </a:rPr>
              <a:t>Slinder</a:t>
            </a:r>
            <a:endParaRPr lang="en-US" sz="2800" kern="0" dirty="0">
              <a:solidFill>
                <a:schemeClr val="accent1"/>
              </a:solidFill>
            </a:endParaRPr>
          </a:p>
          <a:p>
            <a:endParaRPr lang="en-US" sz="2800" kern="0" dirty="0">
              <a:solidFill>
                <a:srgbClr val="50B400"/>
              </a:solidFill>
            </a:endParaRPr>
          </a:p>
        </p:txBody>
      </p: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
        <p:nvSpPr>
          <p:cNvPr id="3" name="CaixaDeTexto 2">
            <a:extLst>
              <a:ext uri="{FF2B5EF4-FFF2-40B4-BE49-F238E27FC236}">
                <a16:creationId xmlns:a16="http://schemas.microsoft.com/office/drawing/2014/main" id="{D5049160-EB6C-45E3-87F2-4037F9EC32AA}"/>
              </a:ext>
            </a:extLst>
          </p:cNvPr>
          <p:cNvSpPr txBox="1"/>
          <p:nvPr/>
        </p:nvSpPr>
        <p:spPr>
          <a:xfrm>
            <a:off x="10574757" y="317430"/>
            <a:ext cx="1376738" cy="276999"/>
          </a:xfrm>
          <a:prstGeom prst="rect">
            <a:avLst/>
          </a:prstGeom>
          <a:noFill/>
        </p:spPr>
        <p:txBody>
          <a:bodyPr wrap="square" rtlCol="0">
            <a:spAutoFit/>
          </a:bodyPr>
          <a:lstStyle/>
          <a:p>
            <a:r>
              <a:rPr lang="pt-PT" sz="1200" b="1" u="sng" dirty="0" err="1">
                <a:solidFill>
                  <a:schemeClr val="accent1"/>
                </a:solidFill>
              </a:rPr>
              <a:t>Edit</a:t>
            </a:r>
            <a:r>
              <a:rPr lang="pt-PT" sz="1200" b="1" u="sng" dirty="0">
                <a:solidFill>
                  <a:schemeClr val="accent1"/>
                </a:solidFill>
              </a:rPr>
              <a:t> </a:t>
            </a:r>
            <a:r>
              <a:rPr lang="pt-PT" sz="1200" b="1" u="sng" dirty="0" err="1">
                <a:solidFill>
                  <a:schemeClr val="accent1"/>
                </a:solidFill>
              </a:rPr>
              <a:t>profile</a:t>
            </a:r>
            <a:endParaRPr lang="pt-PT" sz="1200" b="1" u="sng" dirty="0">
              <a:solidFill>
                <a:schemeClr val="accent1"/>
              </a:solidFill>
            </a:endParaRPr>
          </a:p>
        </p:txBody>
      </p:sp>
      <p:sp>
        <p:nvSpPr>
          <p:cNvPr id="17" name="CaixaDeTexto 16">
            <a:extLst>
              <a:ext uri="{FF2B5EF4-FFF2-40B4-BE49-F238E27FC236}">
                <a16:creationId xmlns:a16="http://schemas.microsoft.com/office/drawing/2014/main" id="{BE1BC51B-1C9E-43B5-B42E-F3BA998FE3E5}"/>
              </a:ext>
            </a:extLst>
          </p:cNvPr>
          <p:cNvSpPr txBox="1"/>
          <p:nvPr/>
        </p:nvSpPr>
        <p:spPr>
          <a:xfrm>
            <a:off x="10551739" y="3288179"/>
            <a:ext cx="1376738" cy="276999"/>
          </a:xfrm>
          <a:prstGeom prst="rect">
            <a:avLst/>
          </a:prstGeom>
          <a:noFill/>
        </p:spPr>
        <p:txBody>
          <a:bodyPr wrap="square" rtlCol="0">
            <a:spAutoFit/>
          </a:bodyPr>
          <a:lstStyle/>
          <a:p>
            <a:r>
              <a:rPr lang="pt-PT" sz="1200" b="1" u="sng" dirty="0" err="1">
                <a:solidFill>
                  <a:schemeClr val="accent1"/>
                </a:solidFill>
              </a:rPr>
              <a:t>Edit</a:t>
            </a:r>
            <a:r>
              <a:rPr lang="pt-PT" sz="1200" b="1" u="sng" dirty="0">
                <a:solidFill>
                  <a:schemeClr val="accent1"/>
                </a:solidFill>
              </a:rPr>
              <a:t> </a:t>
            </a:r>
            <a:r>
              <a:rPr lang="pt-PT" sz="1200" b="1" u="sng" dirty="0" err="1">
                <a:solidFill>
                  <a:schemeClr val="accent1"/>
                </a:solidFill>
              </a:rPr>
              <a:t>profile</a:t>
            </a:r>
            <a:endParaRPr lang="pt-PT" sz="1200" b="1" u="sng" dirty="0">
              <a:solidFill>
                <a:schemeClr val="accent1"/>
              </a:solidFill>
            </a:endParaRPr>
          </a:p>
        </p:txBody>
      </p:sp>
    </p:spTree>
    <p:extLst>
      <p:ext uri="{BB962C8B-B14F-4D97-AF65-F5344CB8AC3E}">
        <p14:creationId xmlns:p14="http://schemas.microsoft.com/office/powerpoint/2010/main" val="23043787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656</TotalTime>
  <Words>1105</Words>
  <Application>Microsoft Office PowerPoint</Application>
  <PresentationFormat>Ecrã Panorâmico</PresentationFormat>
  <Paragraphs>195</Paragraphs>
  <Slides>22</Slides>
  <Notes>0</Notes>
  <HiddenSlides>0</HiddenSlides>
  <MMClips>0</MMClips>
  <ScaleCrop>false</ScaleCrop>
  <HeadingPairs>
    <vt:vector size="6" baseType="variant">
      <vt:variant>
        <vt:lpstr>Tipos de letra usados</vt:lpstr>
      </vt:variant>
      <vt:variant>
        <vt:i4>4</vt:i4>
      </vt:variant>
      <vt:variant>
        <vt:lpstr>Tema</vt:lpstr>
      </vt:variant>
      <vt:variant>
        <vt:i4>1</vt:i4>
      </vt:variant>
      <vt:variant>
        <vt:lpstr>Títulos dos diapositivos</vt:lpstr>
      </vt:variant>
      <vt:variant>
        <vt:i4>22</vt:i4>
      </vt:variant>
    </vt:vector>
  </HeadingPairs>
  <TitlesOfParts>
    <vt:vector size="27" baseType="lpstr">
      <vt:lpstr>Arial</vt:lpstr>
      <vt:lpstr>Calibri</vt:lpstr>
      <vt:lpstr>Calibri Light</vt:lpstr>
      <vt:lpstr>Wingdings</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Bernardo Marques</dc:creator>
  <cp:lastModifiedBy>Leandro Silva</cp:lastModifiedBy>
  <cp:revision>65</cp:revision>
  <dcterms:created xsi:type="dcterms:W3CDTF">2019-11-05T20:34:05Z</dcterms:created>
  <dcterms:modified xsi:type="dcterms:W3CDTF">2020-06-01T16:38:26Z</dcterms:modified>
</cp:coreProperties>
</file>